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media/image27.jpg" ContentType="image/png"/>
  <Override PartName="/ppt/media/image28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66" r:id="rId3"/>
    <p:sldId id="257" r:id="rId4"/>
    <p:sldId id="270" r:id="rId5"/>
    <p:sldId id="271" r:id="rId6"/>
    <p:sldId id="272" r:id="rId7"/>
    <p:sldId id="274" r:id="rId8"/>
    <p:sldId id="275" r:id="rId9"/>
    <p:sldId id="267" r:id="rId10"/>
    <p:sldId id="268" r:id="rId11"/>
    <p:sldId id="269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5" r:id="rId20"/>
    <p:sldId id="284" r:id="rId21"/>
    <p:sldId id="283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312" r:id="rId48"/>
    <p:sldId id="309" r:id="rId49"/>
    <p:sldId id="313" r:id="rId50"/>
    <p:sldId id="314" r:id="rId51"/>
    <p:sldId id="315" r:id="rId52"/>
    <p:sldId id="316" r:id="rId53"/>
    <p:sldId id="317" r:id="rId54"/>
    <p:sldId id="31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553D24"/>
    <a:srgbClr val="465318"/>
    <a:srgbClr val="0E0D06"/>
    <a:srgbClr val="008479"/>
    <a:srgbClr val="39A097"/>
    <a:srgbClr val="465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 showGuides="1">
      <p:cViewPr varScale="1">
        <p:scale>
          <a:sx n="112" d="100"/>
          <a:sy n="112" d="100"/>
        </p:scale>
        <p:origin x="516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tton\SWAP\15%20Ordibehesht\EC%204\FIXED\Solu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tton\SWAP\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water%20quality\Suare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58114610673664"/>
          <c:y val="5.0925925925925923E-2"/>
          <c:w val="0.79871062992125985"/>
          <c:h val="0.7301924759405074"/>
        </c:manualLayout>
      </c:layout>
      <c:scatterChart>
        <c:scatterStyle val="lineMarker"/>
        <c:varyColors val="0"/>
        <c:ser>
          <c:idx val="0"/>
          <c:order val="0"/>
          <c:tx>
            <c:v>آبیاری مرسوم شوری 4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resultwf_sabz!$D$61:$D$100</c:f>
              <c:numCache>
                <c:formatCode>0.00</c:formatCode>
                <c:ptCount val="40"/>
                <c:pt idx="0">
                  <c:v>4.0911640624999999</c:v>
                </c:pt>
                <c:pt idx="1">
                  <c:v>3.0879531250000003</c:v>
                </c:pt>
                <c:pt idx="2">
                  <c:v>2.6665234375</c:v>
                </c:pt>
                <c:pt idx="3">
                  <c:v>2.5469374999999999</c:v>
                </c:pt>
                <c:pt idx="4">
                  <c:v>2.5638984374999998</c:v>
                </c:pt>
                <c:pt idx="5">
                  <c:v>2.6273593750000002</c:v>
                </c:pt>
                <c:pt idx="6">
                  <c:v>2.6946015624999999</c:v>
                </c:pt>
                <c:pt idx="7">
                  <c:v>2.7503515624999997</c:v>
                </c:pt>
                <c:pt idx="8">
                  <c:v>2.7935546874999999</c:v>
                </c:pt>
                <c:pt idx="9">
                  <c:v>2.8290390625000001</c:v>
                </c:pt>
                <c:pt idx="10">
                  <c:v>2.8628906249999999</c:v>
                </c:pt>
                <c:pt idx="11">
                  <c:v>2.9001250000000001</c:v>
                </c:pt>
                <c:pt idx="12">
                  <c:v>2.9439140624999998</c:v>
                </c:pt>
                <c:pt idx="13">
                  <c:v>2.9956015624999996</c:v>
                </c:pt>
                <c:pt idx="14">
                  <c:v>3.0552734374999999</c:v>
                </c:pt>
                <c:pt idx="15">
                  <c:v>3.1223671875000001</c:v>
                </c:pt>
                <c:pt idx="16">
                  <c:v>3.1960937500000002</c:v>
                </c:pt>
                <c:pt idx="17">
                  <c:v>3.275765625</c:v>
                </c:pt>
                <c:pt idx="18">
                  <c:v>3.3609296875000001</c:v>
                </c:pt>
                <c:pt idx="19">
                  <c:v>3.4514062499999998</c:v>
                </c:pt>
                <c:pt idx="20">
                  <c:v>3.6197968749999996</c:v>
                </c:pt>
                <c:pt idx="21">
                  <c:v>3.8933750000000003</c:v>
                </c:pt>
                <c:pt idx="22">
                  <c:v>4.1889062499999996</c:v>
                </c:pt>
                <c:pt idx="23">
                  <c:v>4.5055859375000002</c:v>
                </c:pt>
                <c:pt idx="24">
                  <c:v>4.8458593749999999</c:v>
                </c:pt>
                <c:pt idx="25">
                  <c:v>5.2055625000000001</c:v>
                </c:pt>
                <c:pt idx="26">
                  <c:v>5.5784140624999994</c:v>
                </c:pt>
                <c:pt idx="27">
                  <c:v>5.9574531249999998</c:v>
                </c:pt>
                <c:pt idx="28">
                  <c:v>6.5275859374999996</c:v>
                </c:pt>
                <c:pt idx="29">
                  <c:v>7.1871718749999989</c:v>
                </c:pt>
                <c:pt idx="30">
                  <c:v>7.6433515625000004</c:v>
                </c:pt>
                <c:pt idx="31">
                  <c:v>7.791015625</c:v>
                </c:pt>
                <c:pt idx="32">
                  <c:v>7.5571015624999998</c:v>
                </c:pt>
                <c:pt idx="33">
                  <c:v>6.9405624999999995</c:v>
                </c:pt>
                <c:pt idx="34">
                  <c:v>6.0226562499999998</c:v>
                </c:pt>
                <c:pt idx="35">
                  <c:v>4.9402109374999998</c:v>
                </c:pt>
                <c:pt idx="36">
                  <c:v>3.8402265624999998</c:v>
                </c:pt>
                <c:pt idx="37">
                  <c:v>2.8401953125000001</c:v>
                </c:pt>
                <c:pt idx="38">
                  <c:v>2.0086093749999998</c:v>
                </c:pt>
                <c:pt idx="39">
                  <c:v>1.3677421875</c:v>
                </c:pt>
              </c:numCache>
            </c:numRef>
          </c:xVal>
          <c:yVal>
            <c:numRef>
              <c:f>resultwf_sabz!$A$61:$A$100</c:f>
              <c:numCache>
                <c:formatCode>General</c:formatCode>
                <c:ptCount val="40"/>
                <c:pt idx="0">
                  <c:v>-1</c:v>
                </c:pt>
                <c:pt idx="1">
                  <c:v>-3</c:v>
                </c:pt>
                <c:pt idx="2">
                  <c:v>-5</c:v>
                </c:pt>
                <c:pt idx="3">
                  <c:v>-7</c:v>
                </c:pt>
                <c:pt idx="4">
                  <c:v>-9</c:v>
                </c:pt>
                <c:pt idx="5">
                  <c:v>-11</c:v>
                </c:pt>
                <c:pt idx="6">
                  <c:v>-13</c:v>
                </c:pt>
                <c:pt idx="7">
                  <c:v>-15</c:v>
                </c:pt>
                <c:pt idx="8">
                  <c:v>-17</c:v>
                </c:pt>
                <c:pt idx="9">
                  <c:v>-19</c:v>
                </c:pt>
                <c:pt idx="10">
                  <c:v>-21</c:v>
                </c:pt>
                <c:pt idx="11">
                  <c:v>-23</c:v>
                </c:pt>
                <c:pt idx="12">
                  <c:v>-25</c:v>
                </c:pt>
                <c:pt idx="13">
                  <c:v>-27</c:v>
                </c:pt>
                <c:pt idx="14">
                  <c:v>-29</c:v>
                </c:pt>
                <c:pt idx="15">
                  <c:v>-31</c:v>
                </c:pt>
                <c:pt idx="16">
                  <c:v>-33</c:v>
                </c:pt>
                <c:pt idx="17">
                  <c:v>-35</c:v>
                </c:pt>
                <c:pt idx="18">
                  <c:v>-37</c:v>
                </c:pt>
                <c:pt idx="19">
                  <c:v>-39</c:v>
                </c:pt>
                <c:pt idx="20">
                  <c:v>-42.5</c:v>
                </c:pt>
                <c:pt idx="21">
                  <c:v>-47.5</c:v>
                </c:pt>
                <c:pt idx="22">
                  <c:v>-52.5</c:v>
                </c:pt>
                <c:pt idx="23">
                  <c:v>-57.5</c:v>
                </c:pt>
                <c:pt idx="24">
                  <c:v>-62.5</c:v>
                </c:pt>
                <c:pt idx="25">
                  <c:v>-67.5</c:v>
                </c:pt>
                <c:pt idx="26">
                  <c:v>-72.5</c:v>
                </c:pt>
                <c:pt idx="27">
                  <c:v>-77.5</c:v>
                </c:pt>
                <c:pt idx="28">
                  <c:v>-85</c:v>
                </c:pt>
                <c:pt idx="29">
                  <c:v>-95</c:v>
                </c:pt>
                <c:pt idx="30">
                  <c:v>-105</c:v>
                </c:pt>
                <c:pt idx="31">
                  <c:v>-115</c:v>
                </c:pt>
                <c:pt idx="32">
                  <c:v>-125</c:v>
                </c:pt>
                <c:pt idx="33">
                  <c:v>-135</c:v>
                </c:pt>
                <c:pt idx="34">
                  <c:v>-145</c:v>
                </c:pt>
                <c:pt idx="35">
                  <c:v>-155</c:v>
                </c:pt>
                <c:pt idx="36">
                  <c:v>-165</c:v>
                </c:pt>
                <c:pt idx="37">
                  <c:v>-175</c:v>
                </c:pt>
                <c:pt idx="38">
                  <c:v>-185</c:v>
                </c:pt>
                <c:pt idx="39">
                  <c:v>-195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86-4D6B-ACFD-DF4182516BB6}"/>
            </c:ext>
          </c:extLst>
        </c:ser>
        <c:ser>
          <c:idx val="1"/>
          <c:order val="1"/>
          <c:tx>
            <c:v>تعرق نسبی 60 درصد شوری 4</c:v>
          </c:tx>
          <c:spPr>
            <a:ln w="2540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resultwf_sabz!$E$61:$E$100</c:f>
              <c:numCache>
                <c:formatCode>General</c:formatCode>
                <c:ptCount val="40"/>
                <c:pt idx="0">
                  <c:v>5.8456328124999999</c:v>
                </c:pt>
                <c:pt idx="1">
                  <c:v>4.3765546874999997</c:v>
                </c:pt>
                <c:pt idx="2">
                  <c:v>3.7312499999999997</c:v>
                </c:pt>
                <c:pt idx="3">
                  <c:v>3.5278203124999998</c:v>
                </c:pt>
                <c:pt idx="4">
                  <c:v>3.5383749999999998</c:v>
                </c:pt>
                <c:pt idx="5">
                  <c:v>3.6355546875</c:v>
                </c:pt>
                <c:pt idx="6">
                  <c:v>3.7556328125000005</c:v>
                </c:pt>
                <c:pt idx="7">
                  <c:v>3.8731015624999996</c:v>
                </c:pt>
                <c:pt idx="8">
                  <c:v>3.9833671874999999</c:v>
                </c:pt>
                <c:pt idx="9">
                  <c:v>4.091421875</c:v>
                </c:pt>
                <c:pt idx="10">
                  <c:v>4.2049999999999992</c:v>
                </c:pt>
                <c:pt idx="11">
                  <c:v>4.3308906250000003</c:v>
                </c:pt>
                <c:pt idx="12">
                  <c:v>4.4733984375000002</c:v>
                </c:pt>
                <c:pt idx="13">
                  <c:v>4.6341484374999995</c:v>
                </c:pt>
                <c:pt idx="14">
                  <c:v>4.8126718749999995</c:v>
                </c:pt>
                <c:pt idx="15">
                  <c:v>5.0072031250000002</c:v>
                </c:pt>
                <c:pt idx="16">
                  <c:v>5.2154218749999997</c:v>
                </c:pt>
                <c:pt idx="17">
                  <c:v>5.4349374999999993</c:v>
                </c:pt>
                <c:pt idx="18">
                  <c:v>5.6635312500000001</c:v>
                </c:pt>
                <c:pt idx="19">
                  <c:v>5.8991484375000001</c:v>
                </c:pt>
                <c:pt idx="20">
                  <c:v>6.3200781250000002</c:v>
                </c:pt>
                <c:pt idx="21">
                  <c:v>6.9254453125</c:v>
                </c:pt>
                <c:pt idx="22">
                  <c:v>7.4871484375000001</c:v>
                </c:pt>
                <c:pt idx="23">
                  <c:v>7.9378906250000005</c:v>
                </c:pt>
                <c:pt idx="24">
                  <c:v>8.2557031250000001</c:v>
                </c:pt>
                <c:pt idx="25">
                  <c:v>8.436640624999999</c:v>
                </c:pt>
                <c:pt idx="26">
                  <c:v>8.4490625000000001</c:v>
                </c:pt>
                <c:pt idx="27">
                  <c:v>8.2075781249999995</c:v>
                </c:pt>
                <c:pt idx="28">
                  <c:v>7.3013750000000002</c:v>
                </c:pt>
                <c:pt idx="29">
                  <c:v>4.6104687499999999</c:v>
                </c:pt>
                <c:pt idx="30">
                  <c:v>2.15503125</c:v>
                </c:pt>
                <c:pt idx="31">
                  <c:v>0.76803828124999995</c:v>
                </c:pt>
                <c:pt idx="32">
                  <c:v>0.21551640625000001</c:v>
                </c:pt>
                <c:pt idx="33">
                  <c:v>4.9023671874999994E-2</c:v>
                </c:pt>
                <c:pt idx="34">
                  <c:v>9.2534374999999995E-3</c:v>
                </c:pt>
                <c:pt idx="35">
                  <c:v>1.4758359374999999E-3</c:v>
                </c:pt>
                <c:pt idx="36">
                  <c:v>2.0175078124999999E-4</c:v>
                </c:pt>
                <c:pt idx="37">
                  <c:v>2.3918671874999999E-5</c:v>
                </c:pt>
                <c:pt idx="38">
                  <c:v>2.4842734374999999E-6</c:v>
                </c:pt>
                <c:pt idx="39">
                  <c:v>2.2812734374999999E-7</c:v>
                </c:pt>
              </c:numCache>
            </c:numRef>
          </c:xVal>
          <c:yVal>
            <c:numRef>
              <c:f>resultwf_sabz!$A$61:$A$100</c:f>
              <c:numCache>
                <c:formatCode>General</c:formatCode>
                <c:ptCount val="40"/>
                <c:pt idx="0">
                  <c:v>-1</c:v>
                </c:pt>
                <c:pt idx="1">
                  <c:v>-3</c:v>
                </c:pt>
                <c:pt idx="2">
                  <c:v>-5</c:v>
                </c:pt>
                <c:pt idx="3">
                  <c:v>-7</c:v>
                </c:pt>
                <c:pt idx="4">
                  <c:v>-9</c:v>
                </c:pt>
                <c:pt idx="5">
                  <c:v>-11</c:v>
                </c:pt>
                <c:pt idx="6">
                  <c:v>-13</c:v>
                </c:pt>
                <c:pt idx="7">
                  <c:v>-15</c:v>
                </c:pt>
                <c:pt idx="8">
                  <c:v>-17</c:v>
                </c:pt>
                <c:pt idx="9">
                  <c:v>-19</c:v>
                </c:pt>
                <c:pt idx="10">
                  <c:v>-21</c:v>
                </c:pt>
                <c:pt idx="11">
                  <c:v>-23</c:v>
                </c:pt>
                <c:pt idx="12">
                  <c:v>-25</c:v>
                </c:pt>
                <c:pt idx="13">
                  <c:v>-27</c:v>
                </c:pt>
                <c:pt idx="14">
                  <c:v>-29</c:v>
                </c:pt>
                <c:pt idx="15">
                  <c:v>-31</c:v>
                </c:pt>
                <c:pt idx="16">
                  <c:v>-33</c:v>
                </c:pt>
                <c:pt idx="17">
                  <c:v>-35</c:v>
                </c:pt>
                <c:pt idx="18">
                  <c:v>-37</c:v>
                </c:pt>
                <c:pt idx="19">
                  <c:v>-39</c:v>
                </c:pt>
                <c:pt idx="20">
                  <c:v>-42.5</c:v>
                </c:pt>
                <c:pt idx="21">
                  <c:v>-47.5</c:v>
                </c:pt>
                <c:pt idx="22">
                  <c:v>-52.5</c:v>
                </c:pt>
                <c:pt idx="23">
                  <c:v>-57.5</c:v>
                </c:pt>
                <c:pt idx="24">
                  <c:v>-62.5</c:v>
                </c:pt>
                <c:pt idx="25">
                  <c:v>-67.5</c:v>
                </c:pt>
                <c:pt idx="26">
                  <c:v>-72.5</c:v>
                </c:pt>
                <c:pt idx="27">
                  <c:v>-77.5</c:v>
                </c:pt>
                <c:pt idx="28">
                  <c:v>-85</c:v>
                </c:pt>
                <c:pt idx="29">
                  <c:v>-95</c:v>
                </c:pt>
                <c:pt idx="30">
                  <c:v>-105</c:v>
                </c:pt>
                <c:pt idx="31">
                  <c:v>-115</c:v>
                </c:pt>
                <c:pt idx="32">
                  <c:v>-125</c:v>
                </c:pt>
                <c:pt idx="33">
                  <c:v>-135</c:v>
                </c:pt>
                <c:pt idx="34">
                  <c:v>-145</c:v>
                </c:pt>
                <c:pt idx="35">
                  <c:v>-155</c:v>
                </c:pt>
                <c:pt idx="36">
                  <c:v>-165</c:v>
                </c:pt>
                <c:pt idx="37">
                  <c:v>-175</c:v>
                </c:pt>
                <c:pt idx="38">
                  <c:v>-185</c:v>
                </c:pt>
                <c:pt idx="39">
                  <c:v>-195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86-4D6B-ACFD-DF4182516BB6}"/>
            </c:ext>
          </c:extLst>
        </c:ser>
        <c:ser>
          <c:idx val="2"/>
          <c:order val="2"/>
          <c:tx>
            <c:v>آبیاری مرسوم شوری 10</c:v>
          </c:tx>
          <c:spPr>
            <a:ln w="19050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resultwf_sabz!$O$62:$O$101</c:f>
              <c:numCache>
                <c:formatCode>General</c:formatCode>
                <c:ptCount val="40"/>
                <c:pt idx="0">
                  <c:v>10.070234375</c:v>
                </c:pt>
                <c:pt idx="1">
                  <c:v>7.5954921874999997</c:v>
                </c:pt>
                <c:pt idx="2">
                  <c:v>6.5494296874999991</c:v>
                </c:pt>
                <c:pt idx="3">
                  <c:v>6.2424765625000003</c:v>
                </c:pt>
                <c:pt idx="4">
                  <c:v>6.2663828124999998</c:v>
                </c:pt>
                <c:pt idx="5">
                  <c:v>6.3983125000000003</c:v>
                </c:pt>
                <c:pt idx="6">
                  <c:v>6.5321406250000003</c:v>
                </c:pt>
                <c:pt idx="7">
                  <c:v>6.6297265625000001</c:v>
                </c:pt>
                <c:pt idx="8">
                  <c:v>6.6881015625</c:v>
                </c:pt>
                <c:pt idx="9">
                  <c:v>6.7189999999999994</c:v>
                </c:pt>
                <c:pt idx="10">
                  <c:v>6.7372968749999993</c:v>
                </c:pt>
                <c:pt idx="11">
                  <c:v>6.7552812500000003</c:v>
                </c:pt>
                <c:pt idx="12">
                  <c:v>6.7805859374999997</c:v>
                </c:pt>
                <c:pt idx="13">
                  <c:v>6.8163437499999988</c:v>
                </c:pt>
                <c:pt idx="14">
                  <c:v>6.8624609375000007</c:v>
                </c:pt>
                <c:pt idx="15">
                  <c:v>6.9170937500000003</c:v>
                </c:pt>
                <c:pt idx="16">
                  <c:v>6.9778203124999996</c:v>
                </c:pt>
                <c:pt idx="17">
                  <c:v>7.0423437500000006</c:v>
                </c:pt>
                <c:pt idx="18">
                  <c:v>7.1088046875000002</c:v>
                </c:pt>
                <c:pt idx="19">
                  <c:v>7.1759609375000002</c:v>
                </c:pt>
                <c:pt idx="20">
                  <c:v>7.2943437499999995</c:v>
                </c:pt>
                <c:pt idx="21">
                  <c:v>7.4501796874999995</c:v>
                </c:pt>
                <c:pt idx="22">
                  <c:v>7.5872734374999995</c:v>
                </c:pt>
                <c:pt idx="23">
                  <c:v>7.7099843749999994</c:v>
                </c:pt>
                <c:pt idx="24">
                  <c:v>7.8217968750000004</c:v>
                </c:pt>
                <c:pt idx="25">
                  <c:v>7.9242187500000005</c:v>
                </c:pt>
                <c:pt idx="26">
                  <c:v>8.0187499999999989</c:v>
                </c:pt>
                <c:pt idx="27">
                  <c:v>8.1066406250000007</c:v>
                </c:pt>
                <c:pt idx="28">
                  <c:v>8.23</c:v>
                </c:pt>
                <c:pt idx="29">
                  <c:v>8.3701562500000009</c:v>
                </c:pt>
                <c:pt idx="30">
                  <c:v>8.4846093749999998</c:v>
                </c:pt>
                <c:pt idx="31">
                  <c:v>8.5738281250000004</c:v>
                </c:pt>
                <c:pt idx="32">
                  <c:v>8.6389062499999998</c:v>
                </c:pt>
                <c:pt idx="33">
                  <c:v>8.6806249999999991</c:v>
                </c:pt>
                <c:pt idx="34">
                  <c:v>8.6979687499999994</c:v>
                </c:pt>
                <c:pt idx="35">
                  <c:v>8.6887500000000006</c:v>
                </c:pt>
                <c:pt idx="36">
                  <c:v>8.6496875000000006</c:v>
                </c:pt>
                <c:pt idx="37">
                  <c:v>8.5768750000000011</c:v>
                </c:pt>
                <c:pt idx="38">
                  <c:v>8.4660156249999989</c:v>
                </c:pt>
                <c:pt idx="39">
                  <c:v>8.3145312499999999</c:v>
                </c:pt>
              </c:numCache>
            </c:numRef>
          </c:xVal>
          <c:yVal>
            <c:numRef>
              <c:f>resultwf_sabz!$A$61:$A$100</c:f>
              <c:numCache>
                <c:formatCode>General</c:formatCode>
                <c:ptCount val="40"/>
                <c:pt idx="0">
                  <c:v>-1</c:v>
                </c:pt>
                <c:pt idx="1">
                  <c:v>-3</c:v>
                </c:pt>
                <c:pt idx="2">
                  <c:v>-5</c:v>
                </c:pt>
                <c:pt idx="3">
                  <c:v>-7</c:v>
                </c:pt>
                <c:pt idx="4">
                  <c:v>-9</c:v>
                </c:pt>
                <c:pt idx="5">
                  <c:v>-11</c:v>
                </c:pt>
                <c:pt idx="6">
                  <c:v>-13</c:v>
                </c:pt>
                <c:pt idx="7">
                  <c:v>-15</c:v>
                </c:pt>
                <c:pt idx="8">
                  <c:v>-17</c:v>
                </c:pt>
                <c:pt idx="9">
                  <c:v>-19</c:v>
                </c:pt>
                <c:pt idx="10">
                  <c:v>-21</c:v>
                </c:pt>
                <c:pt idx="11">
                  <c:v>-23</c:v>
                </c:pt>
                <c:pt idx="12">
                  <c:v>-25</c:v>
                </c:pt>
                <c:pt idx="13">
                  <c:v>-27</c:v>
                </c:pt>
                <c:pt idx="14">
                  <c:v>-29</c:v>
                </c:pt>
                <c:pt idx="15">
                  <c:v>-31</c:v>
                </c:pt>
                <c:pt idx="16">
                  <c:v>-33</c:v>
                </c:pt>
                <c:pt idx="17">
                  <c:v>-35</c:v>
                </c:pt>
                <c:pt idx="18">
                  <c:v>-37</c:v>
                </c:pt>
                <c:pt idx="19">
                  <c:v>-39</c:v>
                </c:pt>
                <c:pt idx="20">
                  <c:v>-42.5</c:v>
                </c:pt>
                <c:pt idx="21">
                  <c:v>-47.5</c:v>
                </c:pt>
                <c:pt idx="22">
                  <c:v>-52.5</c:v>
                </c:pt>
                <c:pt idx="23">
                  <c:v>-57.5</c:v>
                </c:pt>
                <c:pt idx="24">
                  <c:v>-62.5</c:v>
                </c:pt>
                <c:pt idx="25">
                  <c:v>-67.5</c:v>
                </c:pt>
                <c:pt idx="26">
                  <c:v>-72.5</c:v>
                </c:pt>
                <c:pt idx="27">
                  <c:v>-77.5</c:v>
                </c:pt>
                <c:pt idx="28">
                  <c:v>-85</c:v>
                </c:pt>
                <c:pt idx="29">
                  <c:v>-95</c:v>
                </c:pt>
                <c:pt idx="30">
                  <c:v>-105</c:v>
                </c:pt>
                <c:pt idx="31">
                  <c:v>-115</c:v>
                </c:pt>
                <c:pt idx="32">
                  <c:v>-125</c:v>
                </c:pt>
                <c:pt idx="33">
                  <c:v>-135</c:v>
                </c:pt>
                <c:pt idx="34">
                  <c:v>-145</c:v>
                </c:pt>
                <c:pt idx="35">
                  <c:v>-155</c:v>
                </c:pt>
                <c:pt idx="36">
                  <c:v>-165</c:v>
                </c:pt>
                <c:pt idx="37">
                  <c:v>-175</c:v>
                </c:pt>
                <c:pt idx="38">
                  <c:v>-185</c:v>
                </c:pt>
                <c:pt idx="39">
                  <c:v>-195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86-4D6B-ACFD-DF4182516BB6}"/>
            </c:ext>
          </c:extLst>
        </c:ser>
        <c:ser>
          <c:idx val="3"/>
          <c:order val="3"/>
          <c:tx>
            <c:v>تعرق نسبی 60 درصد شوری 10</c:v>
          </c:tx>
          <c:spPr>
            <a:ln w="1905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resultwf_sabz!$P$62:$P$101</c:f>
              <c:numCache>
                <c:formatCode>General</c:formatCode>
                <c:ptCount val="40"/>
                <c:pt idx="0">
                  <c:v>11.434921874999999</c:v>
                </c:pt>
                <c:pt idx="1">
                  <c:v>8.6142968750000009</c:v>
                </c:pt>
                <c:pt idx="2">
                  <c:v>7.4093671875</c:v>
                </c:pt>
                <c:pt idx="3">
                  <c:v>7.0407890624999991</c:v>
                </c:pt>
                <c:pt idx="4">
                  <c:v>7.0474765625</c:v>
                </c:pt>
                <c:pt idx="5">
                  <c:v>7.1777734375</c:v>
                </c:pt>
                <c:pt idx="6">
                  <c:v>7.3118203125000001</c:v>
                </c:pt>
                <c:pt idx="7">
                  <c:v>7.4067109374999998</c:v>
                </c:pt>
                <c:pt idx="8">
                  <c:v>7.4594140624999996</c:v>
                </c:pt>
                <c:pt idx="9">
                  <c:v>7.4835937500000007</c:v>
                </c:pt>
                <c:pt idx="10">
                  <c:v>7.4963593749999999</c:v>
                </c:pt>
                <c:pt idx="11">
                  <c:v>7.5116249999999996</c:v>
                </c:pt>
                <c:pt idx="12">
                  <c:v>7.5377187499999998</c:v>
                </c:pt>
                <c:pt idx="13">
                  <c:v>7.5775937500000001</c:v>
                </c:pt>
                <c:pt idx="14">
                  <c:v>7.6303046874999998</c:v>
                </c:pt>
                <c:pt idx="15">
                  <c:v>7.6927812499999995</c:v>
                </c:pt>
                <c:pt idx="16">
                  <c:v>7.7613281249999995</c:v>
                </c:pt>
                <c:pt idx="17">
                  <c:v>7.8325000000000005</c:v>
                </c:pt>
                <c:pt idx="18">
                  <c:v>7.9036718749999997</c:v>
                </c:pt>
                <c:pt idx="19">
                  <c:v>7.9729687499999988</c:v>
                </c:pt>
                <c:pt idx="20">
                  <c:v>8.0896874999999984</c:v>
                </c:pt>
                <c:pt idx="21">
                  <c:v>8.2322656250000001</c:v>
                </c:pt>
                <c:pt idx="22">
                  <c:v>8.349609375</c:v>
                </c:pt>
                <c:pt idx="23">
                  <c:v>8.4463281249999991</c:v>
                </c:pt>
                <c:pt idx="24">
                  <c:v>8.528437499999999</c:v>
                </c:pt>
                <c:pt idx="25">
                  <c:v>8.5991406250000004</c:v>
                </c:pt>
                <c:pt idx="26">
                  <c:v>8.6602343749999999</c:v>
                </c:pt>
                <c:pt idx="27">
                  <c:v>8.7130468749999999</c:v>
                </c:pt>
                <c:pt idx="28">
                  <c:v>8.78125</c:v>
                </c:pt>
                <c:pt idx="29">
                  <c:v>8.8459374999999998</c:v>
                </c:pt>
                <c:pt idx="30">
                  <c:v>8.8901562500000004</c:v>
                </c:pt>
                <c:pt idx="31">
                  <c:v>8.9172656249999989</c:v>
                </c:pt>
                <c:pt idx="32">
                  <c:v>8.9267187499999991</c:v>
                </c:pt>
                <c:pt idx="33">
                  <c:v>8.913203124999999</c:v>
                </c:pt>
                <c:pt idx="34">
                  <c:v>8.8674218749999998</c:v>
                </c:pt>
                <c:pt idx="35">
                  <c:v>8.7764062500000009</c:v>
                </c:pt>
                <c:pt idx="36">
                  <c:v>8.6254687499999996</c:v>
                </c:pt>
                <c:pt idx="37">
                  <c:v>8.4003125000000001</c:v>
                </c:pt>
                <c:pt idx="38">
                  <c:v>8.08984375</c:v>
                </c:pt>
                <c:pt idx="39">
                  <c:v>7.6919296875000001</c:v>
                </c:pt>
              </c:numCache>
            </c:numRef>
          </c:xVal>
          <c:yVal>
            <c:numRef>
              <c:f>resultwf_sabz!$A$61:$A$100</c:f>
              <c:numCache>
                <c:formatCode>General</c:formatCode>
                <c:ptCount val="40"/>
                <c:pt idx="0">
                  <c:v>-1</c:v>
                </c:pt>
                <c:pt idx="1">
                  <c:v>-3</c:v>
                </c:pt>
                <c:pt idx="2">
                  <c:v>-5</c:v>
                </c:pt>
                <c:pt idx="3">
                  <c:v>-7</c:v>
                </c:pt>
                <c:pt idx="4">
                  <c:v>-9</c:v>
                </c:pt>
                <c:pt idx="5">
                  <c:v>-11</c:v>
                </c:pt>
                <c:pt idx="6">
                  <c:v>-13</c:v>
                </c:pt>
                <c:pt idx="7">
                  <c:v>-15</c:v>
                </c:pt>
                <c:pt idx="8">
                  <c:v>-17</c:v>
                </c:pt>
                <c:pt idx="9">
                  <c:v>-19</c:v>
                </c:pt>
                <c:pt idx="10">
                  <c:v>-21</c:v>
                </c:pt>
                <c:pt idx="11">
                  <c:v>-23</c:v>
                </c:pt>
                <c:pt idx="12">
                  <c:v>-25</c:v>
                </c:pt>
                <c:pt idx="13">
                  <c:v>-27</c:v>
                </c:pt>
                <c:pt idx="14">
                  <c:v>-29</c:v>
                </c:pt>
                <c:pt idx="15">
                  <c:v>-31</c:v>
                </c:pt>
                <c:pt idx="16">
                  <c:v>-33</c:v>
                </c:pt>
                <c:pt idx="17">
                  <c:v>-35</c:v>
                </c:pt>
                <c:pt idx="18">
                  <c:v>-37</c:v>
                </c:pt>
                <c:pt idx="19">
                  <c:v>-39</c:v>
                </c:pt>
                <c:pt idx="20">
                  <c:v>-42.5</c:v>
                </c:pt>
                <c:pt idx="21">
                  <c:v>-47.5</c:v>
                </c:pt>
                <c:pt idx="22">
                  <c:v>-52.5</c:v>
                </c:pt>
                <c:pt idx="23">
                  <c:v>-57.5</c:v>
                </c:pt>
                <c:pt idx="24">
                  <c:v>-62.5</c:v>
                </c:pt>
                <c:pt idx="25">
                  <c:v>-67.5</c:v>
                </c:pt>
                <c:pt idx="26">
                  <c:v>-72.5</c:v>
                </c:pt>
                <c:pt idx="27">
                  <c:v>-77.5</c:v>
                </c:pt>
                <c:pt idx="28">
                  <c:v>-85</c:v>
                </c:pt>
                <c:pt idx="29">
                  <c:v>-95</c:v>
                </c:pt>
                <c:pt idx="30">
                  <c:v>-105</c:v>
                </c:pt>
                <c:pt idx="31">
                  <c:v>-115</c:v>
                </c:pt>
                <c:pt idx="32">
                  <c:v>-125</c:v>
                </c:pt>
                <c:pt idx="33">
                  <c:v>-135</c:v>
                </c:pt>
                <c:pt idx="34">
                  <c:v>-145</c:v>
                </c:pt>
                <c:pt idx="35">
                  <c:v>-155</c:v>
                </c:pt>
                <c:pt idx="36">
                  <c:v>-165</c:v>
                </c:pt>
                <c:pt idx="37">
                  <c:v>-175</c:v>
                </c:pt>
                <c:pt idx="38">
                  <c:v>-185</c:v>
                </c:pt>
                <c:pt idx="39">
                  <c:v>-195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86-4D6B-ACFD-DF4182516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110672"/>
        <c:axId val="299113416"/>
      </c:scatterChart>
      <c:valAx>
        <c:axId val="299110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Nazanin" panose="00000400000000000000" pitchFamily="2" charset="-78"/>
                  </a:defRPr>
                </a:pPr>
                <a:r>
                  <a:rPr lang="fa-IR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شوری عصاره اشباع </a:t>
                </a:r>
                <a:r>
                  <a:rPr lang="en-US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 (dSm</a:t>
                </a:r>
                <a:r>
                  <a:rPr lang="en-US" baseline="30000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-1</a:t>
                </a:r>
                <a:r>
                  <a:rPr lang="en-US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B Nazanin" panose="00000400000000000000" pitchFamily="2" charset="-78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IPT.Nazanin" panose="00000400000000000000" pitchFamily="2" charset="2"/>
                <a:ea typeface="+mn-ea"/>
                <a:cs typeface="+mn-cs"/>
              </a:defRPr>
            </a:pPr>
            <a:endParaRPr lang="en-US"/>
          </a:p>
        </c:txPr>
        <c:crossAx val="299113416"/>
        <c:crossesAt val="-100"/>
        <c:crossBetween val="midCat"/>
      </c:valAx>
      <c:valAx>
        <c:axId val="299113416"/>
        <c:scaling>
          <c:orientation val="minMax"/>
          <c:max val="0"/>
          <c:min val="-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Nazanin" panose="00000400000000000000" pitchFamily="2" charset="-78"/>
                  </a:defRPr>
                </a:pPr>
                <a:r>
                  <a:rPr lang="fa-IR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عمق</a:t>
                </a:r>
                <a:r>
                  <a:rPr lang="fa-IR" baseline="0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en-US" baseline="0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(cm)</a:t>
                </a:r>
                <a:endParaRPr lang="en-US">
                  <a:solidFill>
                    <a:sysClr val="windowText" lastClr="000000"/>
                  </a:solidFill>
                  <a:cs typeface="B Nazanin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B Nazanin" panose="00000400000000000000" pitchFamily="2" charset="-78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IPT.Nazanin" panose="00000400000000000000" pitchFamily="2" charset="2"/>
                <a:ea typeface="+mn-ea"/>
                <a:cs typeface="+mn-cs"/>
              </a:defRPr>
            </a:pPr>
            <a:endParaRPr lang="en-US"/>
          </a:p>
        </c:txPr>
        <c:crossAx val="299110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039982502187238"/>
          <c:y val="0.12557815689705448"/>
          <c:w val="0.40960017497812773"/>
          <c:h val="0.49479221347331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B Nazanin" panose="00000400000000000000" pitchFamily="2" charset="-78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3627692086434401"/>
                  <c:y val="-1.702127659574468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Sheet1!$D$1:$D$42</c:f>
              <c:numCache>
                <c:formatCode>General</c:formatCode>
                <c:ptCount val="42"/>
                <c:pt idx="0">
                  <c:v>596.1</c:v>
                </c:pt>
                <c:pt idx="1">
                  <c:v>682.5</c:v>
                </c:pt>
                <c:pt idx="2">
                  <c:v>705.3</c:v>
                </c:pt>
                <c:pt idx="3">
                  <c:v>675.3</c:v>
                </c:pt>
                <c:pt idx="4">
                  <c:v>662.7</c:v>
                </c:pt>
                <c:pt idx="5">
                  <c:v>635.20000000000005</c:v>
                </c:pt>
                <c:pt idx="6">
                  <c:v>623.4</c:v>
                </c:pt>
                <c:pt idx="7">
                  <c:v>253.5</c:v>
                </c:pt>
                <c:pt idx="8">
                  <c:v>285.5</c:v>
                </c:pt>
                <c:pt idx="9">
                  <c:v>714.5</c:v>
                </c:pt>
                <c:pt idx="10">
                  <c:v>642.70000000000005</c:v>
                </c:pt>
                <c:pt idx="11">
                  <c:v>574.5</c:v>
                </c:pt>
                <c:pt idx="12">
                  <c:v>514.70000000000005</c:v>
                </c:pt>
                <c:pt idx="13">
                  <c:v>457.5</c:v>
                </c:pt>
                <c:pt idx="14">
                  <c:v>623.20000000000005</c:v>
                </c:pt>
                <c:pt idx="15">
                  <c:v>696.3</c:v>
                </c:pt>
                <c:pt idx="16">
                  <c:v>710.6</c:v>
                </c:pt>
                <c:pt idx="17">
                  <c:v>675.9</c:v>
                </c:pt>
                <c:pt idx="18">
                  <c:v>666.2</c:v>
                </c:pt>
                <c:pt idx="19">
                  <c:v>649.1</c:v>
                </c:pt>
                <c:pt idx="20">
                  <c:v>627.6</c:v>
                </c:pt>
                <c:pt idx="21">
                  <c:v>310.89999999999998</c:v>
                </c:pt>
                <c:pt idx="22">
                  <c:v>271.2</c:v>
                </c:pt>
                <c:pt idx="23">
                  <c:v>717.4</c:v>
                </c:pt>
                <c:pt idx="24">
                  <c:v>645.70000000000005</c:v>
                </c:pt>
                <c:pt idx="25">
                  <c:v>574.29999999999995</c:v>
                </c:pt>
                <c:pt idx="26">
                  <c:v>519.4</c:v>
                </c:pt>
                <c:pt idx="27">
                  <c:v>447.6</c:v>
                </c:pt>
                <c:pt idx="28">
                  <c:v>662.8</c:v>
                </c:pt>
                <c:pt idx="29">
                  <c:v>746</c:v>
                </c:pt>
                <c:pt idx="30">
                  <c:v>786.8</c:v>
                </c:pt>
                <c:pt idx="31">
                  <c:v>751.8</c:v>
                </c:pt>
                <c:pt idx="32">
                  <c:v>747.6</c:v>
                </c:pt>
                <c:pt idx="33">
                  <c:v>705</c:v>
                </c:pt>
                <c:pt idx="34">
                  <c:v>670.9</c:v>
                </c:pt>
                <c:pt idx="35">
                  <c:v>212.9</c:v>
                </c:pt>
                <c:pt idx="36">
                  <c:v>269</c:v>
                </c:pt>
                <c:pt idx="37">
                  <c:v>795</c:v>
                </c:pt>
                <c:pt idx="38">
                  <c:v>717.6</c:v>
                </c:pt>
                <c:pt idx="39">
                  <c:v>641.70000000000005</c:v>
                </c:pt>
                <c:pt idx="40">
                  <c:v>569.70000000000005</c:v>
                </c:pt>
                <c:pt idx="41">
                  <c:v>494.1</c:v>
                </c:pt>
              </c:numCache>
            </c:numRef>
          </c:xVal>
          <c:yVal>
            <c:numRef>
              <c:f>Sheet1!$E$1:$E$42</c:f>
              <c:numCache>
                <c:formatCode>General</c:formatCode>
                <c:ptCount val="42"/>
                <c:pt idx="0">
                  <c:v>1895</c:v>
                </c:pt>
                <c:pt idx="1">
                  <c:v>2165</c:v>
                </c:pt>
                <c:pt idx="2">
                  <c:v>2237</c:v>
                </c:pt>
                <c:pt idx="3">
                  <c:v>2148</c:v>
                </c:pt>
                <c:pt idx="4">
                  <c:v>2102</c:v>
                </c:pt>
                <c:pt idx="5">
                  <c:v>2023</c:v>
                </c:pt>
                <c:pt idx="6">
                  <c:v>1990</c:v>
                </c:pt>
                <c:pt idx="7">
                  <c:v>938</c:v>
                </c:pt>
                <c:pt idx="8">
                  <c:v>939</c:v>
                </c:pt>
                <c:pt idx="9">
                  <c:v>2275</c:v>
                </c:pt>
                <c:pt idx="10">
                  <c:v>2025</c:v>
                </c:pt>
                <c:pt idx="11">
                  <c:v>1755</c:v>
                </c:pt>
                <c:pt idx="12">
                  <c:v>1558</c:v>
                </c:pt>
                <c:pt idx="13">
                  <c:v>1368</c:v>
                </c:pt>
                <c:pt idx="14">
                  <c:v>1947</c:v>
                </c:pt>
                <c:pt idx="15">
                  <c:v>2187</c:v>
                </c:pt>
                <c:pt idx="16">
                  <c:v>2241</c:v>
                </c:pt>
                <c:pt idx="17">
                  <c:v>2146</c:v>
                </c:pt>
                <c:pt idx="18">
                  <c:v>2110</c:v>
                </c:pt>
                <c:pt idx="19">
                  <c:v>2051</c:v>
                </c:pt>
                <c:pt idx="20">
                  <c:v>1999</c:v>
                </c:pt>
                <c:pt idx="21">
                  <c:v>1088</c:v>
                </c:pt>
                <c:pt idx="22">
                  <c:v>975</c:v>
                </c:pt>
                <c:pt idx="23">
                  <c:v>2271</c:v>
                </c:pt>
                <c:pt idx="24">
                  <c:v>2023</c:v>
                </c:pt>
                <c:pt idx="25">
                  <c:v>1767</c:v>
                </c:pt>
                <c:pt idx="26">
                  <c:v>1588</c:v>
                </c:pt>
                <c:pt idx="27">
                  <c:v>1379</c:v>
                </c:pt>
                <c:pt idx="28">
                  <c:v>1949</c:v>
                </c:pt>
                <c:pt idx="29">
                  <c:v>2222</c:v>
                </c:pt>
                <c:pt idx="30">
                  <c:v>2265</c:v>
                </c:pt>
                <c:pt idx="31">
                  <c:v>2166</c:v>
                </c:pt>
                <c:pt idx="32">
                  <c:v>2187</c:v>
                </c:pt>
                <c:pt idx="33">
                  <c:v>2051</c:v>
                </c:pt>
                <c:pt idx="34">
                  <c:v>1973</c:v>
                </c:pt>
                <c:pt idx="35">
                  <c:v>777</c:v>
                </c:pt>
                <c:pt idx="36">
                  <c:v>965</c:v>
                </c:pt>
                <c:pt idx="37">
                  <c:v>2291</c:v>
                </c:pt>
                <c:pt idx="38">
                  <c:v>2061</c:v>
                </c:pt>
                <c:pt idx="39">
                  <c:v>1839</c:v>
                </c:pt>
                <c:pt idx="40">
                  <c:v>1630</c:v>
                </c:pt>
                <c:pt idx="41">
                  <c:v>1420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C2-43A1-AC1A-608E6BB629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114984"/>
        <c:axId val="299112240"/>
      </c:scatterChart>
      <c:valAx>
        <c:axId val="299114984"/>
        <c:scaling>
          <c:orientation val="minMax"/>
          <c:max val="800"/>
          <c:min val="2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Nazanin" panose="00000400000000000000" pitchFamily="2" charset="-78"/>
                  </a:defRPr>
                </a:pPr>
                <a:r>
                  <a:rPr lang="fa-IR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تعرق</a:t>
                </a:r>
                <a:r>
                  <a:rPr lang="en-US">
                    <a:solidFill>
                      <a:sysClr val="windowText" lastClr="000000"/>
                    </a:solidFill>
                    <a:cs typeface="B Nazanin" panose="00000400000000000000" pitchFamily="2" charset="-78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B Nazanin" panose="00000400000000000000" pitchFamily="2" charset="-78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IPT.Nazanin" panose="00000400000000000000" pitchFamily="2" charset="2"/>
                <a:ea typeface="+mn-ea"/>
                <a:cs typeface="+mn-cs"/>
              </a:defRPr>
            </a:pPr>
            <a:endParaRPr lang="en-US"/>
          </a:p>
        </c:txPr>
        <c:crossAx val="299112240"/>
        <c:crosses val="autoZero"/>
        <c:crossBetween val="midCat"/>
      </c:valAx>
      <c:valAx>
        <c:axId val="299112240"/>
        <c:scaling>
          <c:orientation val="minMax"/>
          <c:min val="7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Nazanin" panose="00000400000000000000" pitchFamily="2" charset="-78"/>
                  </a:defRPr>
                </a:pPr>
                <a:r>
                  <a:rPr lang="fa-IR" sz="1100" b="0" i="0" baseline="0">
                    <a:effectLst/>
                  </a:rPr>
                  <a:t>عملکرد</a:t>
                </a:r>
                <a:r>
                  <a:rPr lang="en-US" sz="1100" b="0" i="0" baseline="0">
                    <a:effectLst/>
                  </a:rPr>
                  <a:t>(Kg ha</a:t>
                </a:r>
                <a:r>
                  <a:rPr lang="en-US" sz="1100" b="0" i="0" baseline="30000">
                    <a:effectLst/>
                  </a:rPr>
                  <a:t>-1</a:t>
                </a:r>
                <a:r>
                  <a:rPr lang="en-US" sz="1100" b="0" i="0" baseline="0">
                    <a:effectLst/>
                  </a:rPr>
                  <a:t>)</a:t>
                </a:r>
                <a:endParaRPr lang="en-US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B Nazanin" panose="00000400000000000000" pitchFamily="2" charset="-78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IPT.Nazanin" panose="00000400000000000000" pitchFamily="2" charset="2"/>
                <a:ea typeface="+mn-ea"/>
                <a:cs typeface="+mn-cs"/>
              </a:defRPr>
            </a:pPr>
            <a:endParaRPr lang="en-US"/>
          </a:p>
        </c:txPr>
        <c:crossAx val="299114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31521807802143"/>
          <c:y val="1.7374512085193018E-2"/>
          <c:w val="0.73620185934255755"/>
          <c:h val="0.8669048427770066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0.43000000000000038</c:v>
                </c:pt>
                <c:pt idx="3">
                  <c:v>3.5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8.7000000000000011</c:v>
                </c:pt>
                <c:pt idx="3">
                  <c:v>34.5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36-4050-88F3-F009BBE953BD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Sheet1!$A$7:$A$8</c:f>
              <c:numCache>
                <c:formatCode>General</c:formatCode>
                <c:ptCount val="2"/>
                <c:pt idx="0">
                  <c:v>0.5</c:v>
                </c:pt>
                <c:pt idx="1">
                  <c:v>5.6</c:v>
                </c:pt>
              </c:numCache>
            </c:numRef>
          </c:xVal>
          <c:yVal>
            <c:numRef>
              <c:f>Sheet1!$B$7:$B$8</c:f>
              <c:numCache>
                <c:formatCode>General</c:formatCode>
                <c:ptCount val="2"/>
                <c:pt idx="0">
                  <c:v>0</c:v>
                </c:pt>
                <c:pt idx="1">
                  <c:v>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36-4050-88F3-F009BBE95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621384"/>
        <c:axId val="175624128"/>
      </c:scatterChart>
      <c:valAx>
        <c:axId val="175621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pPr>
                <a:r>
                  <a:rPr lang="fa-IR" sz="1300">
                    <a:solidFill>
                      <a:sysClr val="windowText" lastClr="000000"/>
                    </a:solidFill>
                    <a:cs typeface="B Zar" panose="00000400000000000000" pitchFamily="2" charset="-78"/>
                  </a:rPr>
                  <a:t>هدایت</a:t>
                </a:r>
                <a:r>
                  <a:rPr lang="fa-IR" sz="1300" baseline="0">
                    <a:solidFill>
                      <a:sysClr val="windowText" lastClr="000000"/>
                    </a:solidFill>
                    <a:cs typeface="B Zar" panose="00000400000000000000" pitchFamily="2" charset="-78"/>
                  </a:rPr>
                  <a:t> الکتریکی آب (دسی زیمنس بر متر)</a:t>
                </a:r>
                <a:endParaRPr lang="en-US" sz="1300">
                  <a:solidFill>
                    <a:sysClr val="windowText" lastClr="000000"/>
                  </a:solidFill>
                  <a:cs typeface="B Zar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out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24128"/>
        <c:crosses val="autoZero"/>
        <c:crossBetween val="midCat"/>
      </c:valAx>
      <c:valAx>
        <c:axId val="175624128"/>
        <c:scaling>
          <c:orientation val="minMax"/>
          <c:max val="38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rtl="1"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pPr>
                <a:r>
                  <a:rPr lang="fa-IR" sz="1200">
                    <a:solidFill>
                      <a:sysClr val="windowText" lastClr="000000"/>
                    </a:solidFill>
                    <a:cs typeface="B Zar" panose="00000400000000000000" pitchFamily="2" charset="-78"/>
                  </a:rPr>
                  <a:t>نسبت جذب سدیم- </a:t>
                </a:r>
                <a:r>
                  <a:rPr lang="en-US" sz="1200">
                    <a:solidFill>
                      <a:sysClr val="windowText" lastClr="000000"/>
                    </a:solidFill>
                    <a:cs typeface="B Zar" panose="00000400000000000000" pitchFamily="2" charset="-78"/>
                  </a:rPr>
                  <a:t>SAR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out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21384"/>
        <c:crosses val="autoZero"/>
        <c:crossBetween val="midCat"/>
        <c:majorUnit val="5"/>
        <c:minorUnit val="1"/>
      </c:valAx>
      <c:spPr>
        <a:solidFill>
          <a:schemeClr val="bg1">
            <a:alpha val="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0.4842</cdr:x>
      <cdr:y>0.64786</cdr:y>
    </cdr:from>
    <cdr:to>
      <cdr:x>0.93173</cdr:x>
      <cdr:y>0.71187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1824038" y="3147146"/>
          <a:ext cx="1685925" cy="31091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1"/>
          <a:r>
            <a:rPr lang="fa-IR" sz="1200" dirty="0">
              <a:cs typeface="B Mitra" panose="00000400000000000000" pitchFamily="2" charset="-78"/>
            </a:rPr>
            <a:t>بدون کاهش سرعت نفوذپذیری</a:t>
          </a:r>
          <a:endParaRPr lang="en-US" sz="1200" dirty="0">
            <a:cs typeface="B Mitra" panose="00000400000000000000" pitchFamily="2" charset="-78"/>
          </a:endParaRPr>
        </a:p>
      </cdr:txBody>
    </cdr:sp>
  </cdr:relSizeAnchor>
  <cdr:relSizeAnchor xmlns:cdr="http://schemas.openxmlformats.org/drawingml/2006/chartDrawing">
    <cdr:from>
      <cdr:x>0.51692</cdr:x>
      <cdr:y>0.08959</cdr:y>
    </cdr:from>
    <cdr:to>
      <cdr:x>0.61644</cdr:x>
      <cdr:y>0.60986</cdr:y>
    </cdr:to>
    <cdr:sp macro="" textlink="">
      <cdr:nvSpPr>
        <cdr:cNvPr id="3" name="TextBox 5"/>
        <cdr:cNvSpPr txBox="1"/>
      </cdr:nvSpPr>
      <cdr:spPr>
        <a:xfrm xmlns:a="http://schemas.openxmlformats.org/drawingml/2006/main" rot="18048753">
          <a:off x="757016" y="1206978"/>
          <a:ext cx="2026805" cy="31091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1"/>
          <a:r>
            <a:rPr lang="fa-IR" sz="1200" dirty="0">
              <a:cs typeface="B Mitra" panose="00000400000000000000" pitchFamily="2" charset="-78"/>
            </a:rPr>
            <a:t>کاهش سرعت نفوذپذیری</a:t>
          </a:r>
          <a:r>
            <a:rPr lang="fa-IR" sz="1200" baseline="0" dirty="0">
              <a:cs typeface="B Mitra" panose="00000400000000000000" pitchFamily="2" charset="-78"/>
            </a:rPr>
            <a:t> کم تا متوسط</a:t>
          </a:r>
          <a:endParaRPr lang="en-US" sz="1200" dirty="0">
            <a:cs typeface="B Mitra" panose="00000400000000000000" pitchFamily="2" charset="-78"/>
          </a:endParaRPr>
        </a:p>
      </cdr:txBody>
    </cdr:sp>
  </cdr:relSizeAnchor>
  <cdr:relSizeAnchor xmlns:cdr="http://schemas.openxmlformats.org/drawingml/2006/chartDrawing">
    <cdr:from>
      <cdr:x>0.2128</cdr:x>
      <cdr:y>0.15039</cdr:y>
    </cdr:from>
    <cdr:to>
      <cdr:x>0.52971</cdr:x>
      <cdr:y>0.25856</cdr:y>
    </cdr:to>
    <cdr:sp macro="" textlink="">
      <cdr:nvSpPr>
        <cdr:cNvPr id="4" name="TextBox 15"/>
        <cdr:cNvSpPr txBox="1"/>
      </cdr:nvSpPr>
      <cdr:spPr>
        <a:xfrm xmlns:a="http://schemas.openxmlformats.org/drawingml/2006/main">
          <a:off x="801642" y="730542"/>
          <a:ext cx="1193846" cy="5254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1"/>
          <a:r>
            <a:rPr lang="fa-IR" sz="1200" dirty="0">
              <a:cs typeface="B Mitra" panose="00000400000000000000" pitchFamily="2" charset="-78"/>
            </a:rPr>
            <a:t>کاهش شدید </a:t>
          </a:r>
        </a:p>
        <a:p xmlns:a="http://schemas.openxmlformats.org/drawingml/2006/main">
          <a:pPr algn="ctr" rtl="1"/>
          <a:r>
            <a:rPr lang="fa-IR" sz="1200" dirty="0">
              <a:cs typeface="B Mitra" panose="00000400000000000000" pitchFamily="2" charset="-78"/>
            </a:rPr>
            <a:t>سرعت نفوذپذیری</a:t>
          </a:r>
          <a:endParaRPr lang="en-US" sz="1200" dirty="0">
            <a:cs typeface="B Mitra" panose="00000400000000000000" pitchFamily="2" charset="-78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AE23-C058-466E-AAF6-E7CE276EFE42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B988E-11E4-45F1-BC96-8FA10EFBF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475-3D39-A346-E9B9-E20DE6E8B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5847C-CCD2-CF82-01C8-6341CEFED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3BCE-8A8A-2159-2D3A-25C9643F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30CB9-572F-8393-1938-88D88E8C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3A337-6887-6829-215F-E53E68D1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7D23-74D6-007B-1661-B376283C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614F2-8AC9-92D9-480A-E33549393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BE67B-1538-AFED-E287-FF506045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E295-D987-77F0-7A2D-7715F6D7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9949E-963E-6DE1-7B2B-52D5E5CA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3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004EC-41BC-4D15-F1E0-5BB452408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E31EC-50B5-17F9-1372-645E42630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DA4D9-A22F-EEC9-5E80-333E646BE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F2316-AB5C-C3DC-291F-D59B3D2A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510E-0679-802F-7E08-893AD0C1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36A4-597B-9F18-ABD0-8F281BA15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F28A9-D310-D2A2-9E2B-7B99C58D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0DF6-2102-B87B-67E8-D84EE0E8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27748-217E-500A-64BE-F8DA144D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CF5A-9D88-D9F6-627C-4C8CFAC1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8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0A43-B39F-A55E-4C4A-3D2F220B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DB598-548E-F135-3E5B-CE59C75D9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8848-6082-03DC-2B43-80DA3CA4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CB52-0945-867C-DFF8-AA01118B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08AAF-9E4A-3B80-2927-7610147C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6AD7-7B43-C0F2-26D2-90E9DBB8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4C8D5-ABB0-596F-EB2F-EED2D5F9C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BEDC-DADB-516B-9BE6-65098F99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E8A7-95A5-B5C3-557F-36F27C63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30D62-F3DD-3A1A-8700-0C79FC6A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1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5349-8E78-9669-F9F1-C28E481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DFAA-321D-6A2C-DE09-1BECB2CDE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701FF-676D-0371-70F6-288BBFC9A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31604-0493-2F54-3D85-44A5E2D1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23747-724D-3362-2412-BFE32781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BDA28-B879-A72D-9BD6-D730EE91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22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0E67-3785-1A15-80A0-A514E779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22668-3638-32B9-2FB1-CACE6413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4F8D9-656F-4136-455C-9474A27AC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1E44F-CC1B-F2CA-6A13-A28E93592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9A9E4-787C-40DA-6451-8E2138539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AD7D6-03C2-0220-99E6-8CDB8E07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9CCB5-B938-6936-AE8C-B1491C1F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69B40-10CB-98E0-F3F5-FE8A44E7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2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A71-7AD0-6510-2895-068F25D8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503E1-AA5A-EF00-C1DB-E6678C79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4B90E-713E-3BFD-FE3F-9D589CD1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0F5A5-FEE2-7E33-0589-09D8387B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3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3C45B-F917-2EE6-0C7B-B491F4A8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537EC-A6FE-7B64-F494-99E483D1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2683-BC7A-AC93-1A96-D48B81C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3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484-D358-EADD-B859-3541B540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60C8-2F89-32BF-74F8-353EC3E6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F3A87-4FAC-C7D7-7CDB-8940147C2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2928B-E4D3-BEA5-BFD8-4FD406D7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96FD2-05F8-A3D4-2518-55B77FB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69A4F-8CA3-2D54-836D-AD49A929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EFC2-A281-3EA3-2E53-75457A19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2379F-972E-E55F-1707-036178D9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0F78E-D22F-5862-96FD-4D1DE779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14FAF-D097-9CB3-EEC3-384A1C10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937E6-43FC-3B42-2456-12CD667A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DEAA-D9AA-EE2B-F84E-C8D75765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2FC33-5C15-5331-8E54-AC8244176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2BDFB-2451-5CC7-13D1-F9ABD4B57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65C4-277F-C1A5-F16E-7BD7989CD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99F38-29AD-20CE-4FE5-DC36695B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3F59-BA5A-5825-C760-5C2F6F52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3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F8A2-09D1-5232-6519-0126C01C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096D4-A719-9E0E-8E3B-1BC61A82E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2EDB3-46C7-1D97-CC12-6C4217AC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42617-724D-CB20-48A5-97812CDF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09EA6-ECCB-C821-CC57-C58E1CF9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20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03EC4-A2C6-FF80-3242-DEB69D4BA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B82C-CFB3-5FF8-05EE-0764B235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F543F-4E1B-0758-DBDE-986629FA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4F10C-F44B-7DD9-716C-A22E7B9D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F2B1-1A8E-1F92-5096-F666BB0D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6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365-9855-8A59-F114-B6F03355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1F0FC-2F87-6C10-B9D5-181B5D8AB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E276-FFF4-16E4-8383-9A411344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1007-BAE0-128B-BD02-BA0F9132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7C9D-5492-28C4-4608-52928685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2B7-0CE2-EA28-E3D5-8BB7E6A1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7173-AC63-B517-9DA0-C27282162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A35F5-E1E2-B5A3-1544-C6DC67700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659B1-777C-0645-EAA4-CA420932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AE881-4837-A9D7-35C2-6D726CBE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9B751-454F-4F98-258D-2A5C4645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7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D3DA-68CB-70E8-3CB0-42FFE51B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02A0A-E33F-FA73-F9A3-CC0420D7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16203-2368-E8F2-78CD-A8A45EFC1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C8CA6-1CEA-9472-DF2A-3BD6A7D6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EA870-00EB-AED8-4773-227776BA0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5B164-7EEA-D305-BEC1-221A8B81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01A80F-3E85-443A-19E1-1C2CC9B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11E2C-67DC-079C-97B3-A3284A02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7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9D5B-E2A6-0D9C-2776-E97ED889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C7319-60C5-0B39-2739-3D4E4E0C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6AA66-8585-B15B-B330-32398379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D37A-DE6B-B975-6218-F57A9E41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0358F-E93F-54DE-D007-3B569097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42FCC-A692-9EDC-544E-04AF68D7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63B82-EA9E-2D8E-BF63-6218A65C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9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B426-094C-4127-6A3E-4CB28D6A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EAA1-2583-9A9C-66DD-CB109469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B36E2-F29B-B452-4E5F-11E9F1A8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523A-CEBB-7512-9AD2-60D4F3E0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FD9F2-58FE-123D-0161-93CCC235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8C123-88CE-9BB4-EC9A-808CE8BC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3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B81A-6F78-A18C-C4E9-D7177676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F1D52-CF81-D8B1-815B-F5FEF379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98BC8-A135-B2EB-979A-C9DD44ADC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061AD-3557-B7D3-9E32-48C07DF2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C7FC71-2466-4855-A521-3BD6EEBD58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F360-5CAA-8CED-CD38-531DFB27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F9BE5-06E6-26DF-D4A0-C604E4B1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E71DD-9D55-4FBC-9817-C7BC77596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6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53904F0-2B12-B02B-4ABE-F02FE4FF6A58}"/>
              </a:ext>
            </a:extLst>
          </p:cNvPr>
          <p:cNvSpPr/>
          <p:nvPr userDrawn="1"/>
        </p:nvSpPr>
        <p:spPr>
          <a:xfrm>
            <a:off x="999068" y="1213400"/>
            <a:ext cx="11018650" cy="5437634"/>
          </a:xfrm>
          <a:custGeom>
            <a:avLst/>
            <a:gdLst>
              <a:gd name="connsiteX0" fmla="*/ 0 w 9348716"/>
              <a:gd name="connsiteY0" fmla="*/ 418102 h 5595580"/>
              <a:gd name="connsiteX1" fmla="*/ 418102 w 9348716"/>
              <a:gd name="connsiteY1" fmla="*/ 0 h 5595580"/>
              <a:gd name="connsiteX2" fmla="*/ 8930614 w 9348716"/>
              <a:gd name="connsiteY2" fmla="*/ 0 h 5595580"/>
              <a:gd name="connsiteX3" fmla="*/ 9348716 w 9348716"/>
              <a:gd name="connsiteY3" fmla="*/ 418102 h 5595580"/>
              <a:gd name="connsiteX4" fmla="*/ 9348716 w 9348716"/>
              <a:gd name="connsiteY4" fmla="*/ 5177478 h 5595580"/>
              <a:gd name="connsiteX5" fmla="*/ 8930614 w 9348716"/>
              <a:gd name="connsiteY5" fmla="*/ 5595580 h 5595580"/>
              <a:gd name="connsiteX6" fmla="*/ 418102 w 9348716"/>
              <a:gd name="connsiteY6" fmla="*/ 5595580 h 5595580"/>
              <a:gd name="connsiteX7" fmla="*/ 0 w 9348716"/>
              <a:gd name="connsiteY7" fmla="*/ 5177478 h 5595580"/>
              <a:gd name="connsiteX8" fmla="*/ 0 w 9348716"/>
              <a:gd name="connsiteY8" fmla="*/ 418102 h 5595580"/>
              <a:gd name="connsiteX0" fmla="*/ 9348716 w 9348716"/>
              <a:gd name="connsiteY0" fmla="*/ 418102 h 5595580"/>
              <a:gd name="connsiteX1" fmla="*/ 9348716 w 9348716"/>
              <a:gd name="connsiteY1" fmla="*/ 5177478 h 5595580"/>
              <a:gd name="connsiteX2" fmla="*/ 8930614 w 9348716"/>
              <a:gd name="connsiteY2" fmla="*/ 5595580 h 5595580"/>
              <a:gd name="connsiteX3" fmla="*/ 418102 w 9348716"/>
              <a:gd name="connsiteY3" fmla="*/ 5595580 h 5595580"/>
              <a:gd name="connsiteX4" fmla="*/ 0 w 9348716"/>
              <a:gd name="connsiteY4" fmla="*/ 5177478 h 5595580"/>
              <a:gd name="connsiteX5" fmla="*/ 0 w 9348716"/>
              <a:gd name="connsiteY5" fmla="*/ 418102 h 5595580"/>
              <a:gd name="connsiteX6" fmla="*/ 418102 w 9348716"/>
              <a:gd name="connsiteY6" fmla="*/ 0 h 5595580"/>
              <a:gd name="connsiteX7" fmla="*/ 9022054 w 9348716"/>
              <a:gd name="connsiteY7" fmla="*/ 91440 h 5595580"/>
              <a:gd name="connsiteX0" fmla="*/ 9348716 w 9348716"/>
              <a:gd name="connsiteY0" fmla="*/ 418102 h 5595580"/>
              <a:gd name="connsiteX1" fmla="*/ 9348716 w 9348716"/>
              <a:gd name="connsiteY1" fmla="*/ 5177478 h 5595580"/>
              <a:gd name="connsiteX2" fmla="*/ 8930614 w 9348716"/>
              <a:gd name="connsiteY2" fmla="*/ 5595580 h 5595580"/>
              <a:gd name="connsiteX3" fmla="*/ 418102 w 9348716"/>
              <a:gd name="connsiteY3" fmla="*/ 5595580 h 5595580"/>
              <a:gd name="connsiteX4" fmla="*/ 0 w 9348716"/>
              <a:gd name="connsiteY4" fmla="*/ 5177478 h 5595580"/>
              <a:gd name="connsiteX5" fmla="*/ 0 w 9348716"/>
              <a:gd name="connsiteY5" fmla="*/ 418102 h 5595580"/>
              <a:gd name="connsiteX6" fmla="*/ 418102 w 9348716"/>
              <a:gd name="connsiteY6" fmla="*/ 0 h 5595580"/>
              <a:gd name="connsiteX7" fmla="*/ 8193379 w 9348716"/>
              <a:gd name="connsiteY7" fmla="*/ 91440 h 5595580"/>
              <a:gd name="connsiteX0" fmla="*/ 9348716 w 9348716"/>
              <a:gd name="connsiteY0" fmla="*/ 1227727 h 5595580"/>
              <a:gd name="connsiteX1" fmla="*/ 9348716 w 9348716"/>
              <a:gd name="connsiteY1" fmla="*/ 5177478 h 5595580"/>
              <a:gd name="connsiteX2" fmla="*/ 8930614 w 9348716"/>
              <a:gd name="connsiteY2" fmla="*/ 5595580 h 5595580"/>
              <a:gd name="connsiteX3" fmla="*/ 418102 w 9348716"/>
              <a:gd name="connsiteY3" fmla="*/ 5595580 h 5595580"/>
              <a:gd name="connsiteX4" fmla="*/ 0 w 9348716"/>
              <a:gd name="connsiteY4" fmla="*/ 5177478 h 5595580"/>
              <a:gd name="connsiteX5" fmla="*/ 0 w 9348716"/>
              <a:gd name="connsiteY5" fmla="*/ 418102 h 5595580"/>
              <a:gd name="connsiteX6" fmla="*/ 418102 w 9348716"/>
              <a:gd name="connsiteY6" fmla="*/ 0 h 5595580"/>
              <a:gd name="connsiteX7" fmla="*/ 8193379 w 9348716"/>
              <a:gd name="connsiteY7" fmla="*/ 91440 h 5595580"/>
              <a:gd name="connsiteX0" fmla="*/ 9358241 w 9358241"/>
              <a:gd name="connsiteY0" fmla="*/ 761002 h 5595580"/>
              <a:gd name="connsiteX1" fmla="*/ 9348716 w 9358241"/>
              <a:gd name="connsiteY1" fmla="*/ 5177478 h 5595580"/>
              <a:gd name="connsiteX2" fmla="*/ 8930614 w 9358241"/>
              <a:gd name="connsiteY2" fmla="*/ 5595580 h 5595580"/>
              <a:gd name="connsiteX3" fmla="*/ 418102 w 9358241"/>
              <a:gd name="connsiteY3" fmla="*/ 5595580 h 5595580"/>
              <a:gd name="connsiteX4" fmla="*/ 0 w 9358241"/>
              <a:gd name="connsiteY4" fmla="*/ 5177478 h 5595580"/>
              <a:gd name="connsiteX5" fmla="*/ 0 w 9358241"/>
              <a:gd name="connsiteY5" fmla="*/ 418102 h 5595580"/>
              <a:gd name="connsiteX6" fmla="*/ 418102 w 9358241"/>
              <a:gd name="connsiteY6" fmla="*/ 0 h 5595580"/>
              <a:gd name="connsiteX7" fmla="*/ 8193379 w 9358241"/>
              <a:gd name="connsiteY7" fmla="*/ 91440 h 5595580"/>
              <a:gd name="connsiteX0" fmla="*/ 9348716 w 9348716"/>
              <a:gd name="connsiteY0" fmla="*/ 541927 h 5595580"/>
              <a:gd name="connsiteX1" fmla="*/ 9348716 w 9348716"/>
              <a:gd name="connsiteY1" fmla="*/ 5177478 h 5595580"/>
              <a:gd name="connsiteX2" fmla="*/ 8930614 w 9348716"/>
              <a:gd name="connsiteY2" fmla="*/ 5595580 h 5595580"/>
              <a:gd name="connsiteX3" fmla="*/ 418102 w 9348716"/>
              <a:gd name="connsiteY3" fmla="*/ 5595580 h 5595580"/>
              <a:gd name="connsiteX4" fmla="*/ 0 w 9348716"/>
              <a:gd name="connsiteY4" fmla="*/ 5177478 h 5595580"/>
              <a:gd name="connsiteX5" fmla="*/ 0 w 9348716"/>
              <a:gd name="connsiteY5" fmla="*/ 418102 h 5595580"/>
              <a:gd name="connsiteX6" fmla="*/ 418102 w 9348716"/>
              <a:gd name="connsiteY6" fmla="*/ 0 h 5595580"/>
              <a:gd name="connsiteX7" fmla="*/ 8193379 w 9348716"/>
              <a:gd name="connsiteY7" fmla="*/ 91440 h 5595580"/>
              <a:gd name="connsiteX0" fmla="*/ 9348716 w 9348716"/>
              <a:gd name="connsiteY0" fmla="*/ 589825 h 5643478"/>
              <a:gd name="connsiteX1" fmla="*/ 9348716 w 9348716"/>
              <a:gd name="connsiteY1" fmla="*/ 5225376 h 5643478"/>
              <a:gd name="connsiteX2" fmla="*/ 8930614 w 9348716"/>
              <a:gd name="connsiteY2" fmla="*/ 5643478 h 5643478"/>
              <a:gd name="connsiteX3" fmla="*/ 418102 w 9348716"/>
              <a:gd name="connsiteY3" fmla="*/ 5643478 h 5643478"/>
              <a:gd name="connsiteX4" fmla="*/ 0 w 9348716"/>
              <a:gd name="connsiteY4" fmla="*/ 5225376 h 5643478"/>
              <a:gd name="connsiteX5" fmla="*/ 0 w 9348716"/>
              <a:gd name="connsiteY5" fmla="*/ 466000 h 5643478"/>
              <a:gd name="connsiteX6" fmla="*/ 418102 w 9348716"/>
              <a:gd name="connsiteY6" fmla="*/ 47898 h 5643478"/>
              <a:gd name="connsiteX7" fmla="*/ 8001790 w 9348716"/>
              <a:gd name="connsiteY7" fmla="*/ 0 h 5643478"/>
              <a:gd name="connsiteX0" fmla="*/ 9331299 w 9348716"/>
              <a:gd name="connsiteY0" fmla="*/ 485323 h 5643478"/>
              <a:gd name="connsiteX1" fmla="*/ 9348716 w 9348716"/>
              <a:gd name="connsiteY1" fmla="*/ 5225376 h 5643478"/>
              <a:gd name="connsiteX2" fmla="*/ 8930614 w 9348716"/>
              <a:gd name="connsiteY2" fmla="*/ 5643478 h 5643478"/>
              <a:gd name="connsiteX3" fmla="*/ 418102 w 9348716"/>
              <a:gd name="connsiteY3" fmla="*/ 5643478 h 5643478"/>
              <a:gd name="connsiteX4" fmla="*/ 0 w 9348716"/>
              <a:gd name="connsiteY4" fmla="*/ 5225376 h 5643478"/>
              <a:gd name="connsiteX5" fmla="*/ 0 w 9348716"/>
              <a:gd name="connsiteY5" fmla="*/ 466000 h 5643478"/>
              <a:gd name="connsiteX6" fmla="*/ 418102 w 9348716"/>
              <a:gd name="connsiteY6" fmla="*/ 47898 h 5643478"/>
              <a:gd name="connsiteX7" fmla="*/ 8001790 w 9348716"/>
              <a:gd name="connsiteY7" fmla="*/ 0 h 5643478"/>
              <a:gd name="connsiteX0" fmla="*/ 9331299 w 9348716"/>
              <a:gd name="connsiteY0" fmla="*/ 459197 h 5617352"/>
              <a:gd name="connsiteX1" fmla="*/ 9348716 w 9348716"/>
              <a:gd name="connsiteY1" fmla="*/ 5199250 h 5617352"/>
              <a:gd name="connsiteX2" fmla="*/ 8930614 w 9348716"/>
              <a:gd name="connsiteY2" fmla="*/ 5617352 h 5617352"/>
              <a:gd name="connsiteX3" fmla="*/ 418102 w 9348716"/>
              <a:gd name="connsiteY3" fmla="*/ 5617352 h 5617352"/>
              <a:gd name="connsiteX4" fmla="*/ 0 w 9348716"/>
              <a:gd name="connsiteY4" fmla="*/ 5199250 h 5617352"/>
              <a:gd name="connsiteX5" fmla="*/ 0 w 9348716"/>
              <a:gd name="connsiteY5" fmla="*/ 439874 h 5617352"/>
              <a:gd name="connsiteX6" fmla="*/ 418102 w 9348716"/>
              <a:gd name="connsiteY6" fmla="*/ 21772 h 5617352"/>
              <a:gd name="connsiteX7" fmla="*/ 8602682 w 9348716"/>
              <a:gd name="connsiteY7" fmla="*/ 0 h 5617352"/>
              <a:gd name="connsiteX0" fmla="*/ 9331299 w 9348716"/>
              <a:gd name="connsiteY0" fmla="*/ 468998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31299 w 9348716"/>
              <a:gd name="connsiteY0" fmla="*/ 410192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31299 w 9348716"/>
              <a:gd name="connsiteY8" fmla="*/ 410192 h 5627153"/>
              <a:gd name="connsiteX0" fmla="*/ 9322590 w 9348716"/>
              <a:gd name="connsiteY0" fmla="*/ 53564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269307 w 9348716"/>
              <a:gd name="connsiteY7" fmla="*/ 0 h 5627153"/>
              <a:gd name="connsiteX8" fmla="*/ 9322590 w 9348716"/>
              <a:gd name="connsiteY8" fmla="*/ 535646 h 5627153"/>
              <a:gd name="connsiteX0" fmla="*/ 9322590 w 9348716"/>
              <a:gd name="connsiteY0" fmla="*/ 53564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173512 w 9348716"/>
              <a:gd name="connsiteY7" fmla="*/ 0 h 5627153"/>
              <a:gd name="connsiteX8" fmla="*/ 9322590 w 9348716"/>
              <a:gd name="connsiteY8" fmla="*/ 535646 h 5627153"/>
              <a:gd name="connsiteX0" fmla="*/ 9322590 w 9348716"/>
              <a:gd name="connsiteY0" fmla="*/ 53564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173512 w 9348716"/>
              <a:gd name="connsiteY7" fmla="*/ 0 h 5627153"/>
              <a:gd name="connsiteX8" fmla="*/ 9322590 w 9348716"/>
              <a:gd name="connsiteY8" fmla="*/ 535646 h 5627153"/>
              <a:gd name="connsiteX0" fmla="*/ 9322590 w 9348716"/>
              <a:gd name="connsiteY0" fmla="*/ 53564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037034 w 9348716"/>
              <a:gd name="connsiteY7" fmla="*/ 0 h 5627153"/>
              <a:gd name="connsiteX8" fmla="*/ 9322590 w 9348716"/>
              <a:gd name="connsiteY8" fmla="*/ 535646 h 5627153"/>
              <a:gd name="connsiteX0" fmla="*/ 9322590 w 9348716"/>
              <a:gd name="connsiteY0" fmla="*/ 74629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037034 w 9348716"/>
              <a:gd name="connsiteY7" fmla="*/ 0 h 5627153"/>
              <a:gd name="connsiteX8" fmla="*/ 9322590 w 9348716"/>
              <a:gd name="connsiteY8" fmla="*/ 746296 h 5627153"/>
              <a:gd name="connsiteX0" fmla="*/ 9322590 w 9348716"/>
              <a:gd name="connsiteY0" fmla="*/ 74629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8037034 w 9348716"/>
              <a:gd name="connsiteY7" fmla="*/ 0 h 5627153"/>
              <a:gd name="connsiteX8" fmla="*/ 9322590 w 9348716"/>
              <a:gd name="connsiteY8" fmla="*/ 746296 h 5627153"/>
              <a:gd name="connsiteX0" fmla="*/ 9322590 w 9348716"/>
              <a:gd name="connsiteY0" fmla="*/ 746296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7697399 w 9348716"/>
              <a:gd name="connsiteY7" fmla="*/ 0 h 5627153"/>
              <a:gd name="connsiteX8" fmla="*/ 9322590 w 9348716"/>
              <a:gd name="connsiteY8" fmla="*/ 746296 h 5627153"/>
              <a:gd name="connsiteX0" fmla="*/ 9305173 w 9348716"/>
              <a:gd name="connsiteY0" fmla="*/ 1050970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7697399 w 9348716"/>
              <a:gd name="connsiteY7" fmla="*/ 0 h 5627153"/>
              <a:gd name="connsiteX8" fmla="*/ 9305173 w 9348716"/>
              <a:gd name="connsiteY8" fmla="*/ 1050970 h 5627153"/>
              <a:gd name="connsiteX0" fmla="*/ 9296464 w 9348716"/>
              <a:gd name="connsiteY0" fmla="*/ 1167464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7697399 w 9348716"/>
              <a:gd name="connsiteY7" fmla="*/ 0 h 5627153"/>
              <a:gd name="connsiteX8" fmla="*/ 9296464 w 9348716"/>
              <a:gd name="connsiteY8" fmla="*/ 1167464 h 5627153"/>
              <a:gd name="connsiteX0" fmla="*/ 9296464 w 9348716"/>
              <a:gd name="connsiteY0" fmla="*/ 1167464 h 5627153"/>
              <a:gd name="connsiteX1" fmla="*/ 9348716 w 9348716"/>
              <a:gd name="connsiteY1" fmla="*/ 5209051 h 5627153"/>
              <a:gd name="connsiteX2" fmla="*/ 8930614 w 9348716"/>
              <a:gd name="connsiteY2" fmla="*/ 5627153 h 5627153"/>
              <a:gd name="connsiteX3" fmla="*/ 418102 w 9348716"/>
              <a:gd name="connsiteY3" fmla="*/ 5627153 h 5627153"/>
              <a:gd name="connsiteX4" fmla="*/ 0 w 9348716"/>
              <a:gd name="connsiteY4" fmla="*/ 5209051 h 5627153"/>
              <a:gd name="connsiteX5" fmla="*/ 0 w 9348716"/>
              <a:gd name="connsiteY5" fmla="*/ 449675 h 5627153"/>
              <a:gd name="connsiteX6" fmla="*/ 418102 w 9348716"/>
              <a:gd name="connsiteY6" fmla="*/ 31573 h 5627153"/>
              <a:gd name="connsiteX7" fmla="*/ 7697399 w 9348716"/>
              <a:gd name="connsiteY7" fmla="*/ 0 h 5627153"/>
              <a:gd name="connsiteX8" fmla="*/ 9296464 w 9348716"/>
              <a:gd name="connsiteY8" fmla="*/ 1167464 h 562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8716" h="5627153">
                <a:moveTo>
                  <a:pt x="9296464" y="1167464"/>
                </a:moveTo>
                <a:cubicBezTo>
                  <a:pt x="9302270" y="2747482"/>
                  <a:pt x="9342910" y="3629033"/>
                  <a:pt x="9348716" y="5209051"/>
                </a:cubicBezTo>
                <a:cubicBezTo>
                  <a:pt x="9348716" y="5439962"/>
                  <a:pt x="9161525" y="5627153"/>
                  <a:pt x="8930614" y="5627153"/>
                </a:cubicBezTo>
                <a:lnTo>
                  <a:pt x="418102" y="5627153"/>
                </a:lnTo>
                <a:cubicBezTo>
                  <a:pt x="187191" y="5627153"/>
                  <a:pt x="0" y="5439962"/>
                  <a:pt x="0" y="5209051"/>
                </a:cubicBezTo>
                <a:lnTo>
                  <a:pt x="0" y="449675"/>
                </a:lnTo>
                <a:cubicBezTo>
                  <a:pt x="0" y="218764"/>
                  <a:pt x="187191" y="31573"/>
                  <a:pt x="418102" y="31573"/>
                </a:cubicBezTo>
                <a:lnTo>
                  <a:pt x="7697399" y="0"/>
                </a:lnTo>
                <a:cubicBezTo>
                  <a:pt x="7705502" y="767363"/>
                  <a:pt x="8322091" y="1177189"/>
                  <a:pt x="9296464" y="1167464"/>
                </a:cubicBezTo>
                <a:close/>
              </a:path>
            </a:pathLst>
          </a:custGeom>
          <a:solidFill>
            <a:srgbClr val="553D24">
              <a:alpha val="16000"/>
            </a:srgbClr>
          </a:solidFill>
          <a:ln w="31750">
            <a:solidFill>
              <a:srgbClr val="553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3A0DCD-E943-D34F-54BB-86A73673C9B3}"/>
              </a:ext>
            </a:extLst>
          </p:cNvPr>
          <p:cNvSpPr/>
          <p:nvPr userDrawn="1"/>
        </p:nvSpPr>
        <p:spPr>
          <a:xfrm rot="16200000">
            <a:off x="-2095303" y="3680459"/>
            <a:ext cx="5301065" cy="640080"/>
          </a:xfrm>
          <a:prstGeom prst="roundRect">
            <a:avLst>
              <a:gd name="adj" fmla="val 50000"/>
            </a:avLst>
          </a:prstGeom>
          <a:solidFill>
            <a:srgbClr val="553D24"/>
          </a:solidFill>
          <a:ln>
            <a:solidFill>
              <a:srgbClr val="553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DN" panose="020B0506030804020204" pitchFamily="34" charset="-78"/>
                <a:cs typeface="B Titr" panose="00000700000000000000" pitchFamily="2" charset="-78"/>
              </a:rPr>
              <a:t>نوزدهمین کنگره علوم </a:t>
            </a:r>
            <a:r>
              <a:rPr lang="fa-I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DN" panose="020B0506030804020204" pitchFamily="34" charset="-78"/>
                <a:cs typeface="B Titr" panose="00000700000000000000" pitchFamily="2" charset="-78"/>
              </a:rPr>
              <a:t>خاک ایران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DN" panose="020B0506030804020204" pitchFamily="34" charset="-78"/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656FB0-79E4-DC11-2DF2-DD5564B09F94}"/>
              </a:ext>
            </a:extLst>
          </p:cNvPr>
          <p:cNvSpPr/>
          <p:nvPr userDrawn="1"/>
        </p:nvSpPr>
        <p:spPr>
          <a:xfrm>
            <a:off x="10496996" y="1201537"/>
            <a:ext cx="1520722" cy="868320"/>
          </a:xfrm>
          <a:prstGeom prst="roundRect">
            <a:avLst>
              <a:gd name="adj" fmla="val 50000"/>
            </a:avLst>
          </a:prstGeom>
          <a:solidFill>
            <a:srgbClr val="553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B Titr" panose="00000700000000000000" pitchFamily="2" charset="-78"/>
              </a:rPr>
              <a:t>کد مقاله:</a:t>
            </a:r>
          </a:p>
          <a:p>
            <a:pPr algn="ctr"/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63663-34FE-98BB-6872-D3B2DC074B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2284" y="5976543"/>
            <a:ext cx="190517" cy="891617"/>
          </a:xfrm>
          <a:prstGeom prst="rect">
            <a:avLst/>
          </a:prstGeom>
          <a:ln>
            <a:noFill/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10ECEE4-51B4-C0E9-A51F-E00BF7CCD466}"/>
              </a:ext>
            </a:extLst>
          </p:cNvPr>
          <p:cNvSpPr/>
          <p:nvPr userDrawn="1"/>
        </p:nvSpPr>
        <p:spPr>
          <a:xfrm>
            <a:off x="4181555" y="1005528"/>
            <a:ext cx="4179293" cy="415741"/>
          </a:xfrm>
          <a:prstGeom prst="roundRect">
            <a:avLst>
              <a:gd name="adj" fmla="val 50000"/>
            </a:avLst>
          </a:prstGeom>
          <a:solidFill>
            <a:srgbClr val="553D24"/>
          </a:solidFill>
          <a:ln>
            <a:solidFill>
              <a:srgbClr val="553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79CDA-CFC5-0759-5FC2-E6FE4FC4917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-2284" y="-20434"/>
            <a:ext cx="12192000" cy="914629"/>
          </a:xfrm>
          <a:prstGeom prst="rect">
            <a:avLst/>
          </a:prstGeom>
        </p:spPr>
      </p:pic>
      <p:pic>
        <p:nvPicPr>
          <p:cNvPr id="13" name="Picture 12" descr="A blue circle with white wings and text&#10;&#10;AI-generated content may be incorrect.">
            <a:extLst>
              <a:ext uri="{FF2B5EF4-FFF2-40B4-BE49-F238E27FC236}">
                <a16:creationId xmlns:a16="http://schemas.microsoft.com/office/drawing/2014/main" id="{03DD07D6-C432-3620-39D7-466F08DBDD9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34" y="-27633"/>
            <a:ext cx="512066" cy="469200"/>
          </a:xfrm>
          <a:prstGeom prst="rect">
            <a:avLst/>
          </a:prstGeom>
        </p:spPr>
      </p:pic>
      <p:pic>
        <p:nvPicPr>
          <p:cNvPr id="14" name="Picture 1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33F09915-5F50-43A9-59AF-6E711ED546F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774" y="0"/>
            <a:ext cx="595754" cy="441568"/>
          </a:xfrm>
          <a:prstGeom prst="rect">
            <a:avLst/>
          </a:prstGeom>
        </p:spPr>
      </p:pic>
      <p:pic>
        <p:nvPicPr>
          <p:cNvPr id="3" name="Picture 2" descr="A white circle with black letters and a letter s in it&#10;&#10;AI-generated content may be incorrect.">
            <a:extLst>
              <a:ext uri="{FF2B5EF4-FFF2-40B4-BE49-F238E27FC236}">
                <a16:creationId xmlns:a16="http://schemas.microsoft.com/office/drawing/2014/main" id="{2A207E0B-C9FB-919D-CC29-841CD90CCB3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86" y="-42992"/>
            <a:ext cx="499917" cy="49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8DAB-3A37-8FF2-6842-A62C3EA82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0884" b="76638" l="19863" r="80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13915" r="12380" b="16393"/>
          <a:stretch>
            <a:fillRect/>
          </a:stretch>
        </p:blipFill>
        <p:spPr bwMode="auto">
          <a:xfrm>
            <a:off x="10117457" y="-156155"/>
            <a:ext cx="611845" cy="643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E3534-B70E-D35A-4B3D-0625FE7FABD1}"/>
              </a:ext>
            </a:extLst>
          </p:cNvPr>
          <p:cNvSpPr txBox="1"/>
          <p:nvPr userDrawn="1"/>
        </p:nvSpPr>
        <p:spPr>
          <a:xfrm>
            <a:off x="10098856" y="286908"/>
            <a:ext cx="7831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04250-78220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EF2D-928A-C135-BE4A-9137DE4234BA}"/>
              </a:ext>
            </a:extLst>
          </p:cNvPr>
          <p:cNvSpPr/>
          <p:nvPr userDrawn="1"/>
        </p:nvSpPr>
        <p:spPr>
          <a:xfrm>
            <a:off x="11540585" y="6206041"/>
            <a:ext cx="649131" cy="649131"/>
          </a:xfrm>
          <a:prstGeom prst="ellipse">
            <a:avLst/>
          </a:prstGeom>
          <a:solidFill>
            <a:schemeClr val="bg2"/>
          </a:solidFill>
          <a:ln>
            <a:solidFill>
              <a:srgbClr val="553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logo with a plant growing from the ground&#10;&#10;AI-generated content may be incorrect.">
            <a:extLst>
              <a:ext uri="{FF2B5EF4-FFF2-40B4-BE49-F238E27FC236}">
                <a16:creationId xmlns:a16="http://schemas.microsoft.com/office/drawing/2014/main" id="{50D3570A-2C2C-98BC-6BE4-4A9D8E52C0F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" y="-20434"/>
            <a:ext cx="783165" cy="7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4A294-FE36-6619-FE99-BAC1EE6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7CD79-EB61-D94D-B18D-F9A093A0B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10C6-ADB8-FBD4-66B8-7EB7B29E3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93641-7F11-4F09-8DC9-5B3658F8379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6538C-936E-1BDC-284E-E47E34726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94E6A-501B-8164-6DD3-A0BA0C5D6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BE0EE-0E35-4579-A9AA-3B587CB1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5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Hasheminejhad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7F623-9F66-9793-E0A9-7B47878F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89" y="0"/>
            <a:ext cx="9241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1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1D6DF5-A9F6-415A-B3AF-043FBAE241EF}"/>
              </a:ext>
            </a:extLst>
          </p:cNvPr>
          <p:cNvSpPr txBox="1"/>
          <p:nvPr/>
        </p:nvSpPr>
        <p:spPr>
          <a:xfrm>
            <a:off x="1247686" y="1328624"/>
            <a:ext cx="10212224" cy="529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Aft>
                <a:spcPts val="1000"/>
              </a:spcAft>
            </a:pP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4.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محاسبه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ET0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هر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روز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elev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985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ارتفاع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از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سطح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دریا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متر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mutate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doy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yday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(Date))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rowwise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mutate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ETref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et0_fao56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Radn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Wind, RH,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elev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doy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ungroup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5.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تبدیل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به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فرمت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SWAP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swap_df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mutate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Station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"'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Sabzevar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'"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MM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month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(Date),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DD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(Date),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YYYY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year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(Date)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(Station, DD, MM, YYYY,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Radn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RH, Wind, Rain,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ETref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6.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ذخیره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فایل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خروجی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write.table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swap_df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"SWAPmet_Sabzevar.txt"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sep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\t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row.names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FALSE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quote =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FALSE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"✅ 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فایل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SWAPmet_Sabzevar.txt 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با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موفقیت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ایجاد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شد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!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1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100" dirty="0"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atinLnBrk="1"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✅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فایل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SWAPmet_Sabzevar.txt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با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موفقیت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ایجاد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شد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!</a:t>
            </a:r>
            <a:endParaRPr lang="en-US" sz="1100" dirty="0"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1E8F8-74F6-61E5-CBC5-DA2AD32159E7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دانلود داده های هواشناسی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E0F08-459D-B94D-F035-EA79AFA3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743B7-BE7E-1439-CA8C-32269C56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54" t="19689" r="15399" b="14767"/>
          <a:stretch/>
        </p:blipFill>
        <p:spPr>
          <a:xfrm>
            <a:off x="2340123" y="2264636"/>
            <a:ext cx="7511754" cy="3781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E2F7E-4C43-4939-CB97-1DD7CB3C8D56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دانلود داده های هواشناسی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765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2A7BD-6F92-CFAA-913F-706AFD17B0A4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تنظیمات مربوط به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BECA1-0F28-0A88-F1C4-7CB60BE82F30}"/>
              </a:ext>
            </a:extLst>
          </p:cNvPr>
          <p:cNvSpPr txBox="1"/>
          <p:nvPr/>
        </p:nvSpPr>
        <p:spPr>
          <a:xfrm>
            <a:off x="1538243" y="2169000"/>
            <a:ext cx="98533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**********************************************************************************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*** CROP SECTION ***</a:t>
            </a:r>
          </a:p>
          <a:p>
            <a:endParaRPr lang="en-US" sz="1200" dirty="0"/>
          </a:p>
          <a:p>
            <a:r>
              <a:rPr lang="en-US" sz="1200" dirty="0"/>
              <a:t>**********************************************************************************</a:t>
            </a:r>
          </a:p>
          <a:p>
            <a:r>
              <a:rPr lang="en-US" sz="1200" dirty="0"/>
              <a:t>* Part 1: Crop rotation scheme</a:t>
            </a:r>
          </a:p>
          <a:p>
            <a:endParaRPr lang="en-US" sz="1200" dirty="0"/>
          </a:p>
          <a:p>
            <a:r>
              <a:rPr lang="en-US" sz="1200" dirty="0"/>
              <a:t>* Switch for bare soil or cultivated soil</a:t>
            </a:r>
          </a:p>
          <a:p>
            <a:r>
              <a:rPr lang="en-US" sz="1200" dirty="0"/>
              <a:t>  SWCROP =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! 0 = Bare soil</a:t>
            </a:r>
          </a:p>
          <a:p>
            <a:r>
              <a:rPr lang="en-US" sz="1200" dirty="0"/>
              <a:t>             ! 1 = Cultivated soil</a:t>
            </a:r>
          </a:p>
          <a:p>
            <a:endParaRPr lang="en-US" sz="1200" dirty="0"/>
          </a:p>
          <a:p>
            <a:r>
              <a:rPr lang="en-US" sz="1200" dirty="0"/>
              <a:t>* Specify for each crop (maximum MACROP):</a:t>
            </a:r>
          </a:p>
          <a:p>
            <a:r>
              <a:rPr lang="en-US" sz="1200" dirty="0"/>
              <a:t>* INITCRP    = type of </a:t>
            </a:r>
            <a:r>
              <a:rPr lang="en-US" sz="1200" dirty="0" err="1"/>
              <a:t>initialisation</a:t>
            </a:r>
            <a:r>
              <a:rPr lang="en-US" sz="1200" dirty="0"/>
              <a:t> of crop growth: emergence (default) = 1, sowing = 2 [-]</a:t>
            </a:r>
          </a:p>
          <a:p>
            <a:r>
              <a:rPr lang="en-US" sz="1200" dirty="0"/>
              <a:t>* CROPSTART  = date of crop emergence [dd-mmm-</a:t>
            </a:r>
            <a:r>
              <a:rPr lang="en-US" sz="1200" dirty="0" err="1"/>
              <a:t>yyyy</a:t>
            </a:r>
            <a:r>
              <a:rPr lang="en-US" sz="1200" dirty="0"/>
              <a:t>]</a:t>
            </a:r>
          </a:p>
          <a:p>
            <a:r>
              <a:rPr lang="en-US" sz="1200" dirty="0"/>
              <a:t>* CROPEND    = date of crop harvest [dd-mmm-</a:t>
            </a:r>
            <a:r>
              <a:rPr lang="en-US" sz="1200" dirty="0" err="1"/>
              <a:t>yyyy</a:t>
            </a:r>
            <a:r>
              <a:rPr lang="en-US" sz="1200" dirty="0"/>
              <a:t>]</a:t>
            </a:r>
          </a:p>
          <a:p>
            <a:r>
              <a:rPr lang="en-US" sz="1200" dirty="0"/>
              <a:t>* CROPNAME   = crop name [A40]</a:t>
            </a:r>
          </a:p>
          <a:p>
            <a:r>
              <a:rPr lang="en-US" sz="1200" dirty="0"/>
              <a:t>* CROPFIL    = name of file with crop input parameters without extension .CRP, [A40]</a:t>
            </a:r>
          </a:p>
          <a:p>
            <a:r>
              <a:rPr lang="en-US" sz="1200" dirty="0"/>
              <a:t>* CROPTYPE   = growth module: 1 = simple; 2 = detailed, WOFOST general; 3 = detailed, WOFOST grass </a:t>
            </a:r>
          </a:p>
          <a:p>
            <a:r>
              <a:rPr lang="en-US" sz="1200" dirty="0"/>
              <a:t>    INITCRP    CROPSTART      CROPEND       CROPNAME   CROPFIL     CROPTYPE</a:t>
            </a:r>
          </a:p>
          <a:p>
            <a:r>
              <a:rPr lang="en-US" sz="1200" dirty="0"/>
              <a:t>        </a:t>
            </a:r>
            <a:r>
              <a:rPr lang="en-US" sz="1200" dirty="0">
                <a:solidFill>
                  <a:srgbClr val="FF0000"/>
                </a:solidFill>
              </a:rPr>
              <a:t>2      17-nov-2014    04-jul-2015   'Wheat'    '</a:t>
            </a:r>
            <a:r>
              <a:rPr lang="en-US" sz="1200" dirty="0" err="1">
                <a:solidFill>
                  <a:srgbClr val="FF0000"/>
                </a:solidFill>
              </a:rPr>
              <a:t>WheatD</a:t>
            </a:r>
            <a:r>
              <a:rPr lang="en-US" sz="1200" dirty="0">
                <a:solidFill>
                  <a:srgbClr val="FF0000"/>
                </a:solidFill>
              </a:rPr>
              <a:t>'       2</a:t>
            </a:r>
          </a:p>
          <a:p>
            <a:r>
              <a:rPr lang="en-US" sz="1200" dirty="0"/>
              <a:t>* End of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46BDD-7505-50CA-9DAC-4AD87A71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5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B649A-9988-1D52-7376-84E78EC0693E}"/>
              </a:ext>
            </a:extLst>
          </p:cNvPr>
          <p:cNvSpPr txBox="1"/>
          <p:nvPr/>
        </p:nvSpPr>
        <p:spPr>
          <a:xfrm>
            <a:off x="1170775" y="2055725"/>
            <a:ext cx="59136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**********************************************************************************</a:t>
            </a:r>
          </a:p>
          <a:p>
            <a:r>
              <a:rPr lang="en-US" sz="1200" dirty="0"/>
              <a:t>* Part 2: Fixed irrigation applications</a:t>
            </a:r>
          </a:p>
          <a:p>
            <a:endParaRPr lang="en-US" sz="1200" dirty="0"/>
          </a:p>
          <a:p>
            <a:r>
              <a:rPr lang="en-US" sz="1200" dirty="0"/>
              <a:t>* Switch for fixed irrigation applications</a:t>
            </a:r>
          </a:p>
          <a:p>
            <a:r>
              <a:rPr lang="en-US" sz="1200" dirty="0"/>
              <a:t>  SWIRFIX = </a:t>
            </a:r>
            <a:r>
              <a:rPr lang="fa-IR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   ! 0 = no irrigation applications are prescribed</a:t>
            </a:r>
          </a:p>
          <a:p>
            <a:r>
              <a:rPr lang="en-US" sz="1200" dirty="0"/>
              <a:t>                 ! 1 = irrigation applications are prescribed</a:t>
            </a:r>
          </a:p>
          <a:p>
            <a:endParaRPr lang="en-US" sz="1200" dirty="0"/>
          </a:p>
          <a:p>
            <a:r>
              <a:rPr lang="en-US" sz="1200" dirty="0"/>
              <a:t>* If SWIRFIX = 1, specify:</a:t>
            </a:r>
          </a:p>
          <a:p>
            <a:endParaRPr lang="en-US" sz="1200" dirty="0"/>
          </a:p>
          <a:p>
            <a:r>
              <a:rPr lang="en-US" sz="1200" dirty="0"/>
              <a:t>* Switch for separate file with irrigation data</a:t>
            </a:r>
          </a:p>
          <a:p>
            <a:r>
              <a:rPr lang="en-US" sz="1200" dirty="0"/>
              <a:t>  SWIRGFIL  = 0  ! 0 = irrigation data are specified below</a:t>
            </a:r>
          </a:p>
          <a:p>
            <a:r>
              <a:rPr lang="en-US" sz="1200" dirty="0"/>
              <a:t>                 ! 1 = irrigation data are specified in a separate file</a:t>
            </a:r>
          </a:p>
          <a:p>
            <a:endParaRPr lang="en-US" sz="1200" dirty="0"/>
          </a:p>
          <a:p>
            <a:r>
              <a:rPr lang="en-US" sz="1200" dirty="0"/>
              <a:t>* If SWIRGFIL  = 0 specify the </a:t>
            </a:r>
            <a:r>
              <a:rPr lang="en-US" sz="1200" dirty="0" err="1"/>
              <a:t>follwing</a:t>
            </a:r>
            <a:r>
              <a:rPr lang="en-US" sz="1200" dirty="0"/>
              <a:t> information of each fixed irrigation event (max. MAIRG):</a:t>
            </a:r>
          </a:p>
          <a:p>
            <a:r>
              <a:rPr lang="en-US" sz="1200" dirty="0"/>
              <a:t>* IRDATE   = date of irrigation [dd-mmm-</a:t>
            </a:r>
            <a:r>
              <a:rPr lang="en-US" sz="1200" dirty="0" err="1"/>
              <a:t>yyyy</a:t>
            </a:r>
            <a:r>
              <a:rPr lang="en-US" sz="1200" dirty="0"/>
              <a:t>]</a:t>
            </a:r>
          </a:p>
          <a:p>
            <a:r>
              <a:rPr lang="en-US" sz="1200" dirty="0"/>
              <a:t>* IRDEPTH  = amount of water [0..1000 mm, R]</a:t>
            </a:r>
          </a:p>
          <a:p>
            <a:r>
              <a:rPr lang="en-US" sz="1200" dirty="0"/>
              <a:t>* IRCONC   = concentration of irrigation water [0..1000 mg/cm3, R]</a:t>
            </a:r>
          </a:p>
          <a:p>
            <a:r>
              <a:rPr lang="en-US" sz="1200" dirty="0"/>
              <a:t>* IRTYPE   = type of irrigation: sprinkling = 0, surface = 1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69FFE-9BC9-A1E4-F972-9198AA37523C}"/>
              </a:ext>
            </a:extLst>
          </p:cNvPr>
          <p:cNvSpPr txBox="1"/>
          <p:nvPr/>
        </p:nvSpPr>
        <p:spPr>
          <a:xfrm>
            <a:off x="7084464" y="2097391"/>
            <a:ext cx="41810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IRDATE   IRDEPTH     IRCONC   IRTYPE</a:t>
            </a:r>
          </a:p>
          <a:p>
            <a:r>
              <a:rPr lang="en-US" sz="1200" dirty="0"/>
              <a:t>  01-jan-2015      17.9       0.61        0</a:t>
            </a:r>
          </a:p>
          <a:p>
            <a:r>
              <a:rPr lang="en-US" sz="1200" dirty="0"/>
              <a:t>  31-jan-2015      11.9       0.61        0</a:t>
            </a:r>
          </a:p>
          <a:p>
            <a:r>
              <a:rPr lang="en-US" sz="1200" dirty="0"/>
              <a:t>  10-feb-2015      23.9       0.61        0</a:t>
            </a:r>
          </a:p>
          <a:p>
            <a:r>
              <a:rPr lang="en-US" sz="1200" dirty="0"/>
              <a:t>  10-mar-2015      35.8       0.61        0</a:t>
            </a:r>
          </a:p>
          <a:p>
            <a:r>
              <a:rPr lang="en-US" sz="1200" dirty="0"/>
              <a:t>  07-apr-2015      35.8       0.61        0</a:t>
            </a:r>
          </a:p>
          <a:p>
            <a:r>
              <a:rPr lang="en-US" sz="1200" dirty="0"/>
              <a:t>  19-apr-2015      35.8       0.61        0</a:t>
            </a:r>
          </a:p>
          <a:p>
            <a:r>
              <a:rPr lang="en-US" sz="1200" dirty="0"/>
              <a:t>  02-may-2015      35.8       0.61        0</a:t>
            </a:r>
          </a:p>
          <a:p>
            <a:r>
              <a:rPr lang="en-US" sz="1200" dirty="0"/>
              <a:t>  06-may-2015      35.8       0.61        0</a:t>
            </a:r>
          </a:p>
          <a:p>
            <a:r>
              <a:rPr lang="en-US" sz="1200" dirty="0"/>
              <a:t>  16-may-2015      35.8       0.61        0</a:t>
            </a:r>
          </a:p>
          <a:p>
            <a:r>
              <a:rPr lang="en-US" sz="1200" dirty="0"/>
              <a:t>  22-may-2015      35.8       0.61        0</a:t>
            </a:r>
          </a:p>
          <a:p>
            <a:r>
              <a:rPr lang="en-US" sz="1200" dirty="0"/>
              <a:t>  28-may-2015      35.8       0.61        0</a:t>
            </a:r>
          </a:p>
          <a:p>
            <a:r>
              <a:rPr lang="en-US" sz="1200" dirty="0"/>
              <a:t>  02-jun-2015      35.8       0.61        0</a:t>
            </a:r>
          </a:p>
          <a:p>
            <a:r>
              <a:rPr lang="en-US" sz="1200" dirty="0"/>
              <a:t>  12-jun-2015      35.8       0.61        0</a:t>
            </a:r>
          </a:p>
          <a:p>
            <a:r>
              <a:rPr lang="en-US" sz="1200" dirty="0"/>
              <a:t>* end of table</a:t>
            </a:r>
          </a:p>
          <a:p>
            <a:endParaRPr lang="en-US" sz="1200" dirty="0"/>
          </a:p>
          <a:p>
            <a:r>
              <a:rPr lang="en-US" sz="1200" dirty="0"/>
              <a:t>* If SWIRGFIL  = 1, specify name of file with irrigation data:</a:t>
            </a:r>
          </a:p>
          <a:p>
            <a:r>
              <a:rPr lang="en-US" sz="1200" dirty="0"/>
              <a:t>  IRGFIL = '</a:t>
            </a:r>
            <a:r>
              <a:rPr lang="en-US" sz="1200" dirty="0" err="1"/>
              <a:t>testirri</a:t>
            </a:r>
            <a:r>
              <a:rPr lang="en-US" sz="1200" dirty="0"/>
              <a:t>'      ! File name without extension .IRG [A32]</a:t>
            </a:r>
          </a:p>
          <a:p>
            <a:r>
              <a:rPr lang="en-US" sz="1200" dirty="0"/>
              <a:t>**********************************************************************************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FBF7-E3DD-7074-4571-AC68DED3B078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تنظیمات مربوط به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3D2A5D-77BB-B6F0-7768-9628BDFEE919}"/>
                  </a:ext>
                </a:extLst>
              </p:cNvPr>
              <p:cNvSpPr txBox="1"/>
              <p:nvPr/>
            </p:nvSpPr>
            <p:spPr>
              <a:xfrm>
                <a:off x="4594178" y="5924709"/>
                <a:ext cx="30036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𝑇𝐷𝑆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3D2A5D-77BB-B6F0-7768-9628BDFEE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78" y="5924709"/>
                <a:ext cx="3003643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3034019-A773-4668-6BF7-76DF32419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5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7E33C-2B0A-B9DA-B29A-2F1438CCAD86}"/>
              </a:ext>
            </a:extLst>
          </p:cNvPr>
          <p:cNvSpPr txBox="1"/>
          <p:nvPr/>
        </p:nvSpPr>
        <p:spPr>
          <a:xfrm>
            <a:off x="1905711" y="2687624"/>
            <a:ext cx="96482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**********************************************************************************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 SOLUTE SECTION ***</a:t>
            </a:r>
          </a:p>
          <a:p>
            <a:endParaRPr lang="en-US" dirty="0"/>
          </a:p>
          <a:p>
            <a:r>
              <a:rPr lang="en-US" dirty="0"/>
              <a:t>**********************************************************************************</a:t>
            </a:r>
          </a:p>
          <a:p>
            <a:r>
              <a:rPr lang="en-US" dirty="0"/>
              <a:t>* Part 1: Specify whether simulation includes solute transport</a:t>
            </a:r>
          </a:p>
          <a:p>
            <a:endParaRPr lang="en-US" dirty="0"/>
          </a:p>
          <a:p>
            <a:r>
              <a:rPr lang="en-US" dirty="0"/>
              <a:t>  SWSOLU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 ! Switch for simulation of solute transport, [Y=1, N=0]</a:t>
            </a:r>
          </a:p>
          <a:p>
            <a:r>
              <a:rPr lang="en-US" dirty="0"/>
              <a:t>**********************************************************************************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1EEF0-6E53-E060-3E73-1273EDF71C71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تنظیمات مربوط به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7EB83-B3E0-F22A-AF02-2A85D9A2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9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D9062-E87E-AB3F-BC3C-28C1ADAB6D65}"/>
              </a:ext>
            </a:extLst>
          </p:cNvPr>
          <p:cNvSpPr txBox="1"/>
          <p:nvPr/>
        </p:nvSpPr>
        <p:spPr>
          <a:xfrm>
            <a:off x="1025495" y="2014059"/>
            <a:ext cx="76912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***********************************************************************************************</a:t>
            </a:r>
          </a:p>
          <a:p>
            <a:r>
              <a:rPr lang="en-US" sz="1200" dirty="0"/>
              <a:t>* Part 11: salt stress                                            </a:t>
            </a:r>
          </a:p>
          <a:p>
            <a:endParaRPr lang="en-US" sz="1200" dirty="0"/>
          </a:p>
          <a:p>
            <a:r>
              <a:rPr lang="en-US" sz="1200" dirty="0"/>
              <a:t>* Switch salinity stress </a:t>
            </a:r>
          </a:p>
          <a:p>
            <a:r>
              <a:rPr lang="en-US" sz="1200" dirty="0"/>
              <a:t>  SWSALINITY =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 ! 0 = No salinity stress</a:t>
            </a:r>
          </a:p>
          <a:p>
            <a:r>
              <a:rPr lang="en-US" sz="1200" dirty="0"/>
              <a:t>                  ! 1 = Maas and Hoffman reduction function</a:t>
            </a:r>
          </a:p>
          <a:p>
            <a:r>
              <a:rPr lang="en-US" sz="1200" dirty="0"/>
              <a:t>                  ! 2 = Use osmotic head</a:t>
            </a:r>
          </a:p>
          <a:p>
            <a:endParaRPr lang="en-US" sz="1200" dirty="0"/>
          </a:p>
          <a:p>
            <a:r>
              <a:rPr lang="en-US" sz="1200" dirty="0"/>
              <a:t>* If SWSALINITY = 1, specify threshold and slope of Maas and Hoffman</a:t>
            </a:r>
          </a:p>
          <a:p>
            <a:r>
              <a:rPr lang="en-US" sz="1200" dirty="0"/>
              <a:t>  SALTMAX   =  </a:t>
            </a:r>
            <a:r>
              <a:rPr lang="en-US" sz="1200" dirty="0">
                <a:solidFill>
                  <a:srgbClr val="FF0000"/>
                </a:solidFill>
              </a:rPr>
              <a:t>9.6</a:t>
            </a:r>
            <a:r>
              <a:rPr lang="en-US" sz="1200" dirty="0"/>
              <a:t> ! Threshold salt concentration in soil water  [0..100 mg/cm3, R] </a:t>
            </a:r>
          </a:p>
          <a:p>
            <a:r>
              <a:rPr lang="en-US" sz="1200" dirty="0"/>
              <a:t>  SALTSLOPE =  </a:t>
            </a:r>
            <a:r>
              <a:rPr lang="en-US" sz="1200" dirty="0">
                <a:solidFill>
                  <a:srgbClr val="FF0000"/>
                </a:solidFill>
              </a:rPr>
              <a:t>0.1</a:t>
            </a:r>
            <a:r>
              <a:rPr lang="en-US" sz="1200" dirty="0"/>
              <a:t> ! Decline of root water uptake above threshold [0..1.0 cm3/mg, R] </a:t>
            </a:r>
          </a:p>
          <a:p>
            <a:endParaRPr lang="en-US" sz="1200" dirty="0"/>
          </a:p>
          <a:p>
            <a:r>
              <a:rPr lang="en-US" sz="1200" dirty="0"/>
              <a:t>* If SWSALINITY = 2, specify:</a:t>
            </a:r>
          </a:p>
          <a:p>
            <a:r>
              <a:rPr lang="en-US" sz="1200" dirty="0"/>
              <a:t>  SALTHEAD  =  624.0 ! Conversion salt concentration (mg/cm3) into osmotic head (cm) [0..1000.0 cm/(mg/cm3), R]  </a:t>
            </a:r>
          </a:p>
          <a:p>
            <a:r>
              <a:rPr lang="en-US" sz="1200" dirty="0"/>
              <a:t>***********************************************************************************************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AF66-6AA3-7D37-D2C7-626A255F42F2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تنظیمات مربوط به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1E519-8175-A7F9-D52A-614F5ADD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592" y="5682185"/>
            <a:ext cx="759405" cy="8809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B9F884-EFB2-7889-F1DD-3EE7A41C294D}"/>
              </a:ext>
            </a:extLst>
          </p:cNvPr>
          <p:cNvGrpSpPr/>
          <p:nvPr/>
        </p:nvGrpSpPr>
        <p:grpSpPr>
          <a:xfrm>
            <a:off x="8242980" y="2365040"/>
            <a:ext cx="3520868" cy="1976827"/>
            <a:chOff x="8178325" y="2014059"/>
            <a:chExt cx="3520868" cy="19768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FB633EA-ADA3-EB49-4A9F-AF310B892CB6}"/>
                </a:ext>
              </a:extLst>
            </p:cNvPr>
            <p:cNvSpPr/>
            <p:nvPr/>
          </p:nvSpPr>
          <p:spPr>
            <a:xfrm>
              <a:off x="8178325" y="2014059"/>
              <a:ext cx="3520868" cy="1976827"/>
            </a:xfrm>
            <a:prstGeom prst="round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BA60D4-959F-8B71-3211-6836410F4F3F}"/>
                    </a:ext>
                  </a:extLst>
                </p:cNvPr>
                <p:cNvSpPr txBox="1"/>
                <p:nvPr/>
              </p:nvSpPr>
              <p:spPr>
                <a:xfrm>
                  <a:off x="9213164" y="2697936"/>
                  <a:ext cx="1617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BA60D4-959F-8B71-3211-6836410F4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3164" y="2697936"/>
                  <a:ext cx="161723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774" r="-188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A1F9106-6DCF-CB3D-4543-D8ABF52C9141}"/>
                    </a:ext>
                  </a:extLst>
                </p:cNvPr>
                <p:cNvSpPr txBox="1"/>
                <p:nvPr/>
              </p:nvSpPr>
              <p:spPr>
                <a:xfrm>
                  <a:off x="8519961" y="3144433"/>
                  <a:ext cx="3003643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𝑇𝐷𝑆</m:t>
                        </m:r>
                        <m:d>
                          <m:d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𝐸𝐶</m:t>
                        </m:r>
                        <m:d>
                          <m:d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i="1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oMath>
                    </m:oMathPara>
                  </a14:m>
                  <a:endParaRPr lang="en-US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A1F9106-6DCF-CB3D-4543-D8ABF52C9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961" y="3144433"/>
                  <a:ext cx="3003643" cy="622350"/>
                </a:xfrm>
                <a:prstGeom prst="rect">
                  <a:avLst/>
                </a:prstGeom>
                <a:blipFill>
                  <a:blip r:embed="rId4"/>
                  <a:stretch>
                    <a:fillRect b="-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6D7C95-E40A-A095-C0BC-9E2E3C567F44}"/>
                    </a:ext>
                  </a:extLst>
                </p:cNvPr>
                <p:cNvSpPr txBox="1"/>
                <p:nvPr/>
              </p:nvSpPr>
              <p:spPr>
                <a:xfrm>
                  <a:off x="9136220" y="2196732"/>
                  <a:ext cx="17711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𝐸𝐶</m:t>
                            </m:r>
                          </m:e>
                          <m:sub>
                            <m:r>
                              <a:rPr lang="en-US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𝑖𝑤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6D7C95-E40A-A095-C0BC-9E2E3C567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6220" y="2196732"/>
                  <a:ext cx="17711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36" t="-2222" r="-240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A04EB7-6B13-55CA-E433-0FCB8363D351}"/>
              </a:ext>
            </a:extLst>
          </p:cNvPr>
          <p:cNvSpPr txBox="1"/>
          <p:nvPr/>
        </p:nvSpPr>
        <p:spPr>
          <a:xfrm>
            <a:off x="1394691" y="5135418"/>
            <a:ext cx="8931564" cy="102155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مثال: فرض کنید که حد آستانه تحمل به شوری گندم در آب آبیاری 5 دسی زیمنس بر متر باشد. میانگین شوری عصاره اشباع خاک 7/5 دسی زیمنس بر متر و میانگین شوری محلول خاک 15 دسی زیمنس بر متر برآورد می شود. بر اساس رابطه آخر این مقدار معادل 9/6 میلی گرم در سانتی متر مکعب است.  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812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8B3518-E746-2E19-BF02-3F485B20E905}"/>
              </a:ext>
            </a:extLst>
          </p:cNvPr>
          <p:cNvSpPr txBox="1"/>
          <p:nvPr/>
        </p:nvSpPr>
        <p:spPr>
          <a:xfrm>
            <a:off x="1071419" y="2056670"/>
            <a:ext cx="10972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*** IRRIGATION SCHEDULING SECTION ***</a:t>
            </a:r>
          </a:p>
          <a:p>
            <a:endParaRPr lang="en-US" sz="1200" dirty="0"/>
          </a:p>
          <a:p>
            <a:r>
              <a:rPr lang="en-US" sz="1200" dirty="0"/>
              <a:t>**********************************************************************************</a:t>
            </a:r>
          </a:p>
          <a:p>
            <a:r>
              <a:rPr lang="en-US" sz="1200" dirty="0"/>
              <a:t>* Part 15: General</a:t>
            </a:r>
          </a:p>
          <a:p>
            <a:endParaRPr lang="en-US" sz="1200" dirty="0"/>
          </a:p>
          <a:p>
            <a:r>
              <a:rPr lang="en-US" sz="1200" dirty="0"/>
              <a:t>  SCHEDULE =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 ! Switch for application irrigation scheduling [Y=1, N=0] </a:t>
            </a:r>
          </a:p>
          <a:p>
            <a:endParaRPr lang="en-US" sz="1200" dirty="0"/>
          </a:p>
          <a:p>
            <a:r>
              <a:rPr lang="en-US" sz="1200" dirty="0"/>
              <a:t>* If SCHEDULE = 0, no more information is required in this input file! </a:t>
            </a:r>
          </a:p>
          <a:p>
            <a:r>
              <a:rPr lang="en-US" sz="1200" dirty="0"/>
              <a:t>* If SCHEDULE = 1, continue ....</a:t>
            </a:r>
          </a:p>
          <a:p>
            <a:endParaRPr lang="en-US" sz="1200" dirty="0"/>
          </a:p>
          <a:p>
            <a:r>
              <a:rPr lang="en-US" sz="1200" dirty="0"/>
              <a:t>  STARTIRR = 1 1 ! Specify day and month at which irrigation scheduling starts [dd mm]</a:t>
            </a:r>
          </a:p>
          <a:p>
            <a:r>
              <a:rPr lang="en-US" sz="1200" dirty="0"/>
              <a:t>  ENDIRR  = 31 12 ! Specify day and month at which irrigation scheduling stops [dd mm]</a:t>
            </a:r>
          </a:p>
          <a:p>
            <a:r>
              <a:rPr lang="en-US" sz="1200" dirty="0"/>
              <a:t>  CIRRS = </a:t>
            </a:r>
            <a:r>
              <a:rPr lang="en-US" sz="1200" dirty="0">
                <a:solidFill>
                  <a:srgbClr val="FF0000"/>
                </a:solidFill>
              </a:rPr>
              <a:t>0.0</a:t>
            </a:r>
            <a:r>
              <a:rPr lang="en-US" sz="1200" dirty="0"/>
              <a:t>     ! Solute concentration of irrigation water [0..100 mg/cm3, R]</a:t>
            </a:r>
          </a:p>
          <a:p>
            <a:r>
              <a:rPr lang="en-US" sz="1200" dirty="0"/>
              <a:t>  ISUAS = 0       ! Switch for type of irrigation method: </a:t>
            </a:r>
          </a:p>
          <a:p>
            <a:r>
              <a:rPr lang="en-US" sz="1200" dirty="0"/>
              <a:t>                  ! 0 = sprinkling irrigation</a:t>
            </a:r>
          </a:p>
          <a:p>
            <a:r>
              <a:rPr lang="en-US" sz="1200" dirty="0"/>
              <a:t>                  ! 1 = surface irrigation</a:t>
            </a:r>
          </a:p>
          <a:p>
            <a:endParaRPr lang="en-US" sz="1200" dirty="0"/>
          </a:p>
          <a:p>
            <a:r>
              <a:rPr lang="en-US" sz="1200" dirty="0"/>
              <a:t>**** FIELD CAPACITY **************************************************************</a:t>
            </a:r>
          </a:p>
          <a:p>
            <a:r>
              <a:rPr lang="en-US" sz="1200" dirty="0"/>
              <a:t>* Specify pressure head at field capacity which will be used for irrigation timing options</a:t>
            </a:r>
          </a:p>
          <a:p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phFieldCapacity</a:t>
            </a:r>
            <a:r>
              <a:rPr lang="en-US" sz="1200" dirty="0"/>
              <a:t> = -100.0   ! Soil water pressure head at field capacity [-1000..0 cm, R] </a:t>
            </a:r>
          </a:p>
          <a:p>
            <a:endParaRPr lang="en-US" sz="1200" dirty="0"/>
          </a:p>
          <a:p>
            <a:r>
              <a:rPr lang="en-US" sz="1200" dirty="0"/>
              <a:t>**********************************************************************************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C71AF-AB09-D0A8-DFBA-7426376B83C7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تنظیمات مربوط به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34B58-8559-34DB-CA34-CB506A86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1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03AAB-11D3-A8F8-94DB-7495D98F2FB3}"/>
              </a:ext>
            </a:extLst>
          </p:cNvPr>
          <p:cNvSpPr txBox="1"/>
          <p:nvPr/>
        </p:nvSpPr>
        <p:spPr>
          <a:xfrm>
            <a:off x="1246909" y="2093110"/>
            <a:ext cx="1072341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**********************************************************************************</a:t>
            </a:r>
          </a:p>
          <a:p>
            <a:r>
              <a:rPr lang="en-US" sz="1200" dirty="0"/>
              <a:t>* Part 16: Irrigation time criteria</a:t>
            </a:r>
          </a:p>
          <a:p>
            <a:endParaRPr lang="en-US" sz="1200" dirty="0"/>
          </a:p>
          <a:p>
            <a:r>
              <a:rPr lang="en-US" sz="1200" dirty="0"/>
              <a:t>*** Choose one of the following 5 timing options:</a:t>
            </a:r>
          </a:p>
          <a:p>
            <a:r>
              <a:rPr lang="en-US" sz="1200" dirty="0"/>
              <a:t>  TCS = 1  ! Switch for timing criterion [1..6 -, I]</a:t>
            </a:r>
          </a:p>
          <a:p>
            <a:r>
              <a:rPr lang="en-US" sz="1200" dirty="0"/>
              <a:t>           ! 1 = Ratio actual/potential transpiration</a:t>
            </a:r>
          </a:p>
          <a:p>
            <a:r>
              <a:rPr lang="en-US" sz="1200" dirty="0"/>
              <a:t>           ! 2 = Depletion of Readily Available Water</a:t>
            </a:r>
          </a:p>
          <a:p>
            <a:r>
              <a:rPr lang="en-US" sz="1200" dirty="0"/>
              <a:t>           ! 3 = Depletion of Totally Available Water</a:t>
            </a:r>
          </a:p>
          <a:p>
            <a:r>
              <a:rPr lang="en-US" sz="1200" dirty="0"/>
              <a:t>           ! 4 = Depletion of absolute Water Amount</a:t>
            </a:r>
          </a:p>
          <a:p>
            <a:r>
              <a:rPr lang="en-US" sz="1200" dirty="0"/>
              <a:t>           ! 5 = Pressure head or moisture content</a:t>
            </a:r>
          </a:p>
          <a:p>
            <a:r>
              <a:rPr lang="en-US" sz="1200" dirty="0"/>
              <a:t>           ! 6 = Fixed weekly irrigation, bring root zone back to field capacity</a:t>
            </a:r>
          </a:p>
          <a:p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/>
              <a:t>* Ratio actual/potential transpiration (TCS = 1)</a:t>
            </a:r>
          </a:p>
          <a:p>
            <a:r>
              <a:rPr lang="en-US" sz="1200" dirty="0"/>
              <a:t>* If TCS = 1, specify </a:t>
            </a:r>
            <a:r>
              <a:rPr lang="en-US" sz="1200" dirty="0" err="1"/>
              <a:t>mimimum</a:t>
            </a:r>
            <a:r>
              <a:rPr lang="en-US" sz="1200" dirty="0"/>
              <a:t> of ratio actual/potential transpiration </a:t>
            </a:r>
            <a:r>
              <a:rPr lang="en-US" sz="1200" dirty="0" err="1"/>
              <a:t>Trel</a:t>
            </a:r>
            <a:r>
              <a:rPr lang="en-US" sz="1200" dirty="0"/>
              <a:t> [0..1 -, R] as function of crop development stage</a:t>
            </a:r>
          </a:p>
          <a:p>
            <a:r>
              <a:rPr lang="en-US" sz="1200" dirty="0"/>
              <a:t>  DVS_tc1  </a:t>
            </a:r>
            <a:r>
              <a:rPr lang="en-US" sz="1200" dirty="0" err="1"/>
              <a:t>Trel</a:t>
            </a:r>
            <a:r>
              <a:rPr lang="en-US" sz="1200" dirty="0"/>
              <a:t>   ! (maximum 7 records) </a:t>
            </a:r>
          </a:p>
          <a:p>
            <a:r>
              <a:rPr lang="en-US" sz="1200" dirty="0"/>
              <a:t>      0.0  0.95</a:t>
            </a:r>
          </a:p>
          <a:p>
            <a:r>
              <a:rPr lang="en-US" sz="1200" dirty="0"/>
              <a:t>      2.0  0.95</a:t>
            </a:r>
          </a:p>
          <a:p>
            <a:r>
              <a:rPr lang="en-US" sz="1200" dirty="0"/>
              <a:t>* End of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C8440-5BF7-DEDC-90E4-2466D31E4240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 سناریوهای آبیاری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C587-F633-7A87-9184-4D4AC4B4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7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90CE35-723C-8352-C25E-B5A852E24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512778"/>
              </p:ext>
            </p:extLst>
          </p:nvPr>
        </p:nvGraphicFramePr>
        <p:xfrm>
          <a:off x="1771939" y="2879436"/>
          <a:ext cx="55816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09EC2B7-76AB-7C4D-37F8-DA8B2CEBD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028380"/>
              </p:ext>
            </p:extLst>
          </p:nvPr>
        </p:nvGraphicFramePr>
        <p:xfrm>
          <a:off x="7684655" y="2879436"/>
          <a:ext cx="350981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237A312-DB9B-86C7-36AA-49414058C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BCFAF8-599E-ABB2-13D2-D0DC2437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64295"/>
              </p:ext>
            </p:extLst>
          </p:nvPr>
        </p:nvGraphicFramePr>
        <p:xfrm>
          <a:off x="1525442" y="2343150"/>
          <a:ext cx="9458039" cy="404266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745864">
                  <a:extLst>
                    <a:ext uri="{9D8B030D-6E8A-4147-A177-3AD203B41FA5}">
                      <a16:colId xmlns:a16="http://schemas.microsoft.com/office/drawing/2014/main" val="1096523632"/>
                    </a:ext>
                  </a:extLst>
                </a:gridCol>
                <a:gridCol w="1745864">
                  <a:extLst>
                    <a:ext uri="{9D8B030D-6E8A-4147-A177-3AD203B41FA5}">
                      <a16:colId xmlns:a16="http://schemas.microsoft.com/office/drawing/2014/main" val="3409618985"/>
                    </a:ext>
                  </a:extLst>
                </a:gridCol>
                <a:gridCol w="873444">
                  <a:extLst>
                    <a:ext uri="{9D8B030D-6E8A-4147-A177-3AD203B41FA5}">
                      <a16:colId xmlns:a16="http://schemas.microsoft.com/office/drawing/2014/main" val="1863022422"/>
                    </a:ext>
                  </a:extLst>
                </a:gridCol>
                <a:gridCol w="873444">
                  <a:extLst>
                    <a:ext uri="{9D8B030D-6E8A-4147-A177-3AD203B41FA5}">
                      <a16:colId xmlns:a16="http://schemas.microsoft.com/office/drawing/2014/main" val="769409515"/>
                    </a:ext>
                  </a:extLst>
                </a:gridCol>
                <a:gridCol w="1018163">
                  <a:extLst>
                    <a:ext uri="{9D8B030D-6E8A-4147-A177-3AD203B41FA5}">
                      <a16:colId xmlns:a16="http://schemas.microsoft.com/office/drawing/2014/main" val="1624813517"/>
                    </a:ext>
                  </a:extLst>
                </a:gridCol>
                <a:gridCol w="1163908">
                  <a:extLst>
                    <a:ext uri="{9D8B030D-6E8A-4147-A177-3AD203B41FA5}">
                      <a16:colId xmlns:a16="http://schemas.microsoft.com/office/drawing/2014/main" val="3684792362"/>
                    </a:ext>
                  </a:extLst>
                </a:gridCol>
                <a:gridCol w="1163908">
                  <a:extLst>
                    <a:ext uri="{9D8B030D-6E8A-4147-A177-3AD203B41FA5}">
                      <a16:colId xmlns:a16="http://schemas.microsoft.com/office/drawing/2014/main" val="1452621519"/>
                    </a:ext>
                  </a:extLst>
                </a:gridCol>
                <a:gridCol w="873444">
                  <a:extLst>
                    <a:ext uri="{9D8B030D-6E8A-4147-A177-3AD203B41FA5}">
                      <a16:colId xmlns:a16="http://schemas.microsoft.com/office/drawing/2014/main" val="3722557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شوری آب آبیاری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(dS 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سناریوی آبیاری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000">
                          <a:effectLst/>
                          <a:cs typeface="B Nazanin" panose="00000400000000000000" pitchFamily="2" charset="-78"/>
                        </a:rPr>
                        <a:t>تبخیر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(mm)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(mm)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عملکرد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(Kg ha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مصرف آب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3 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ha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بهره‌وری آب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(Kg 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-3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کسر آبشویی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393614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آبیاری مرسوم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523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1947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0/177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31/0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8774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کاهش مدار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696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2187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0/199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24/0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1968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100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711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2241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10880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0/206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23/0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0676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658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2146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10290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0/208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27130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8310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0/254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05/0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0378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649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2051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7410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0/277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05/0-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89882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628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1999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6550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0/305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14/0-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12238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آبیاری مرسوم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176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310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1088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0/099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56/0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1353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کاهش مدار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205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271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975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0/089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65984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100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142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2271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25900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0/088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67/0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8753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645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2023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17300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55/0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03709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574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1767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14200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50/0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2690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519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1588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12300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47/0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357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145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448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1379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10680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 dirty="0">
                          <a:effectLst/>
                          <a:cs typeface="B Nazanin" panose="00000400000000000000" pitchFamily="2" charset="-78"/>
                        </a:rPr>
                        <a:t>45/0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596975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20CCAB4-3AEC-163F-E8B8-7CB3AE77E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1885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جدول 3- تاثیر سناریوهای مختلف آبیاری و شوری بر اجزای بهره‌وری آب و کسر آبشویی در تاریخ کاشت 30 اردیبهشت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BE876-FF52-7704-D4E7-C8643B316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0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5AFFE2D-3720-07BC-0F21-8A681B378A62}"/>
              </a:ext>
            </a:extLst>
          </p:cNvPr>
          <p:cNvSpPr txBox="1"/>
          <p:nvPr/>
        </p:nvSpPr>
        <p:spPr>
          <a:xfrm>
            <a:off x="3652932" y="1914956"/>
            <a:ext cx="6902941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1800"/>
              </a:spcAft>
            </a:pPr>
            <a:r>
              <a:rPr lang="fa-IR" sz="2800" b="1" dirty="0"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rPr>
              <a:t>آشنایی با کاربرد مدلها و روشهای یادگیری ماشین در پایش و مدیریت منابع آب و خاک شور</a:t>
            </a:r>
            <a:endParaRPr lang="fa-IR" sz="1800" dirty="0">
              <a:solidFill>
                <a:prstClr val="black"/>
              </a:solidFill>
              <a:latin typeface="Times New Roman" panose="02020603050405020304" pitchFamily="18" charset="0"/>
              <a:cs typeface="B Titr" panose="00000700000000000000" pitchFamily="2" charset="-78"/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fa-IR" sz="2800" b="1" dirty="0">
                <a:solidFill>
                  <a:prstClr val="black"/>
                </a:solidFill>
                <a:latin typeface="Times New Roman" pitchFamily="18" charset="0"/>
                <a:cs typeface="B Lotus" pitchFamily="2" charset="-78"/>
              </a:rPr>
              <a:t>یوسف هاشمی نژاد</a:t>
            </a: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fa-IR" sz="1400" dirty="0">
                <a:solidFill>
                  <a:prstClr val="black"/>
                </a:solidFill>
                <a:latin typeface="Times New Roman" panose="02020603050405020304" pitchFamily="18" charset="0"/>
                <a:cs typeface="B Lotus" pitchFamily="2" charset="-78"/>
              </a:rPr>
              <a:t> </a:t>
            </a:r>
            <a:r>
              <a:rPr lang="fa-IR" sz="1600" b="1" dirty="0">
                <a:solidFill>
                  <a:prstClr val="black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عضو هیات علمی مرکز تحقیقات و آموزش کشاورزی و منابع طبیعی استان خراسان رضوی</a:t>
            </a: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fa-IR" sz="1600" b="1" dirty="0">
                <a:solidFill>
                  <a:prstClr val="black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09132740452</a:t>
            </a:r>
            <a:endParaRPr lang="fa-IR" sz="1200" dirty="0">
              <a:solidFill>
                <a:prstClr val="black"/>
              </a:solidFill>
              <a:latin typeface="Times New Roman" panose="02020603050405020304" pitchFamily="18" charset="0"/>
              <a:cs typeface="B Lotus" pitchFamily="2" charset="-78"/>
            </a:endParaRPr>
          </a:p>
          <a:p>
            <a:pPr algn="r" rt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fa-IR" dirty="0">
                <a:solidFill>
                  <a:prstClr val="black"/>
                </a:solidFill>
                <a:latin typeface="Times New Roman" panose="02020603050405020304" pitchFamily="18" charset="0"/>
                <a:cs typeface="B Lotus" pitchFamily="2" charset="-78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B Nazanin" panose="00000400000000000000" pitchFamily="2" charset="-78"/>
                <a:hlinkClick r:id="rId2"/>
              </a:rPr>
              <a:t>Hasheminejhad@gmail.com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7F5EE9-0ED6-E1CA-1573-803343B7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13" y="1903695"/>
            <a:ext cx="1511939" cy="1688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43C07-524E-68E3-8F93-F07A20A1A601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CBFB6-B329-4512-42BA-219DE1C4F4CE}"/>
              </a:ext>
            </a:extLst>
          </p:cNvPr>
          <p:cNvSpPr txBox="1"/>
          <p:nvPr/>
        </p:nvSpPr>
        <p:spPr>
          <a:xfrm>
            <a:off x="5087596" y="1034282"/>
            <a:ext cx="201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کارگاه آموزشی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92B10-132C-2951-11C7-C4CA6856A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8" r="2174"/>
          <a:stretch/>
        </p:blipFill>
        <p:spPr>
          <a:xfrm>
            <a:off x="2276305" y="2041236"/>
            <a:ext cx="1215039" cy="13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507375-2BD1-EF61-11EF-F2E972913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42780"/>
              </p:ext>
            </p:extLst>
          </p:nvPr>
        </p:nvGraphicFramePr>
        <p:xfrm>
          <a:off x="1459347" y="2376734"/>
          <a:ext cx="8971829" cy="404622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047031">
                  <a:extLst>
                    <a:ext uri="{9D8B030D-6E8A-4147-A177-3AD203B41FA5}">
                      <a16:colId xmlns:a16="http://schemas.microsoft.com/office/drawing/2014/main" val="3593975798"/>
                    </a:ext>
                  </a:extLst>
                </a:gridCol>
                <a:gridCol w="2334650">
                  <a:extLst>
                    <a:ext uri="{9D8B030D-6E8A-4147-A177-3AD203B41FA5}">
                      <a16:colId xmlns:a16="http://schemas.microsoft.com/office/drawing/2014/main" val="3950402806"/>
                    </a:ext>
                  </a:extLst>
                </a:gridCol>
                <a:gridCol w="882764">
                  <a:extLst>
                    <a:ext uri="{9D8B030D-6E8A-4147-A177-3AD203B41FA5}">
                      <a16:colId xmlns:a16="http://schemas.microsoft.com/office/drawing/2014/main" val="1651038539"/>
                    </a:ext>
                  </a:extLst>
                </a:gridCol>
                <a:gridCol w="882764">
                  <a:extLst>
                    <a:ext uri="{9D8B030D-6E8A-4147-A177-3AD203B41FA5}">
                      <a16:colId xmlns:a16="http://schemas.microsoft.com/office/drawing/2014/main" val="945162886"/>
                    </a:ext>
                  </a:extLst>
                </a:gridCol>
                <a:gridCol w="1030065">
                  <a:extLst>
                    <a:ext uri="{9D8B030D-6E8A-4147-A177-3AD203B41FA5}">
                      <a16:colId xmlns:a16="http://schemas.microsoft.com/office/drawing/2014/main" val="1917897193"/>
                    </a:ext>
                  </a:extLst>
                </a:gridCol>
                <a:gridCol w="1030065">
                  <a:extLst>
                    <a:ext uri="{9D8B030D-6E8A-4147-A177-3AD203B41FA5}">
                      <a16:colId xmlns:a16="http://schemas.microsoft.com/office/drawing/2014/main" val="2235052702"/>
                    </a:ext>
                  </a:extLst>
                </a:gridCol>
                <a:gridCol w="1029026">
                  <a:extLst>
                    <a:ext uri="{9D8B030D-6E8A-4147-A177-3AD203B41FA5}">
                      <a16:colId xmlns:a16="http://schemas.microsoft.com/office/drawing/2014/main" val="1896265559"/>
                    </a:ext>
                  </a:extLst>
                </a:gridCol>
                <a:gridCol w="735464">
                  <a:extLst>
                    <a:ext uri="{9D8B030D-6E8A-4147-A177-3AD203B41FA5}">
                      <a16:colId xmlns:a16="http://schemas.microsoft.com/office/drawing/2014/main" val="1790850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شوری آب آبیاری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(dS 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سناریوی آبیاری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000">
                          <a:effectLst/>
                          <a:cs typeface="B Nazanin" panose="00000400000000000000" pitchFamily="2" charset="-78"/>
                        </a:rPr>
                        <a:t>تبخیر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(mm)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(mm)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عملکرد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(Kg ha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مصرف آب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3 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ha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-1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بهره‌وری آب </a:t>
                      </a:r>
                      <a:endParaRPr lang="en-US" sz="1100"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 (Kg m</a:t>
                      </a:r>
                      <a:r>
                        <a:rPr lang="en-US" sz="800" baseline="30000">
                          <a:effectLst/>
                          <a:cs typeface="B Nazanin" panose="00000400000000000000" pitchFamily="2" charset="-78"/>
                        </a:rPr>
                        <a:t>-3</a:t>
                      </a:r>
                      <a:r>
                        <a:rPr lang="en-US" sz="8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کسر آبشویی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980192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آبیاری مرسوم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119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663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1949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7920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کاهش مدار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746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2222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0/222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14/0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15960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100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787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2265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11350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0/200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4751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104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752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10540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19/0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76602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748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2187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10140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16/0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458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104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2051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7430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0/276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09/0-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5742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109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671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 dirty="0">
                          <a:effectLst/>
                          <a:cs typeface="B Nazanin" panose="00000400000000000000" pitchFamily="2" charset="-78"/>
                        </a:rPr>
                        <a:t>1973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7510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0/263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04/0-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7936186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>
                          <a:effectLst/>
                          <a:cs typeface="B Nazanin" panose="00000400000000000000" pitchFamily="2" charset="-78"/>
                        </a:rPr>
                        <a:t>آبیاری مرسوم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188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213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777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0/777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60/0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78078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کاهش مدار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193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269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965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10000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0/0965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54/0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699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100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115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2291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27190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0/0843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67/0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7061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718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2061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19290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0/107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361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80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642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1839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15310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50/0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052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121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570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1630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13030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47/0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7388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تعرق نسبی 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130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494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1420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>
                          <a:effectLst/>
                          <a:cs typeface="B Nazanin" panose="00000400000000000000" pitchFamily="2" charset="-78"/>
                        </a:rPr>
                        <a:t>11250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fa-IR" sz="1200" dirty="0">
                          <a:effectLst/>
                          <a:cs typeface="B Nazanin" panose="00000400000000000000" pitchFamily="2" charset="-78"/>
                        </a:rPr>
                        <a:t>0/126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</a:pPr>
                      <a:r>
                        <a:rPr lang="ar-SA" sz="1200" dirty="0">
                          <a:effectLst/>
                          <a:cs typeface="B Nazanin" panose="00000400000000000000" pitchFamily="2" charset="-78"/>
                        </a:rPr>
                        <a:t>44/0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156118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8E55459-BC75-8BCE-7168-0746B4B4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382" y="1878111"/>
            <a:ext cx="71674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Titr" panose="00000700000000000000" pitchFamily="2" charset="-78"/>
              </a:rPr>
              <a:t>تاثیر سناریوهای مختلف آبیاری و شوری بر اجزای بهره‌وری آب و کسر آبشویی در تاریخ کاشت 15 خرداد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52C93-5E68-ABF5-2FE8-08C788EA6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38" y="5665094"/>
            <a:ext cx="759405" cy="8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5F9D5-4CC4-9A40-315D-CB1CF228F3C1}"/>
              </a:ext>
            </a:extLst>
          </p:cNvPr>
          <p:cNvSpPr txBox="1"/>
          <p:nvPr/>
        </p:nvSpPr>
        <p:spPr>
          <a:xfrm>
            <a:off x="1025495" y="1660413"/>
            <a:ext cx="1083606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مبحث دوم</a:t>
            </a:r>
          </a:p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توسعه یک اپلیکیشن تصمیم یار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DEA66-2639-4F3A-F103-B67D3D945C69}"/>
              </a:ext>
            </a:extLst>
          </p:cNvPr>
          <p:cNvSpPr txBox="1"/>
          <p:nvPr/>
        </p:nvSpPr>
        <p:spPr>
          <a:xfrm>
            <a:off x="7687485" y="5688431"/>
            <a:ext cx="3045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EC</a:t>
            </a:r>
            <a:r>
              <a:rPr lang="en-US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/m) = X 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EC</a:t>
            </a:r>
            <a:r>
              <a:rPr lang="en-US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iw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/m)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849F92-06A4-DEF3-21C2-AD5130CBF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62575"/>
              </p:ext>
            </p:extLst>
          </p:nvPr>
        </p:nvGraphicFramePr>
        <p:xfrm>
          <a:off x="1582302" y="3061792"/>
          <a:ext cx="4910861" cy="349602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220160">
                  <a:extLst>
                    <a:ext uri="{9D8B030D-6E8A-4147-A177-3AD203B41FA5}">
                      <a16:colId xmlns:a16="http://schemas.microsoft.com/office/drawing/2014/main" val="2737307163"/>
                    </a:ext>
                  </a:extLst>
                </a:gridCol>
                <a:gridCol w="2161534">
                  <a:extLst>
                    <a:ext uri="{9D8B030D-6E8A-4147-A177-3AD203B41FA5}">
                      <a16:colId xmlns:a16="http://schemas.microsoft.com/office/drawing/2014/main" val="1331442027"/>
                    </a:ext>
                  </a:extLst>
                </a:gridCol>
                <a:gridCol w="1529167">
                  <a:extLst>
                    <a:ext uri="{9D8B030D-6E8A-4147-A177-3AD203B41FA5}">
                      <a16:colId xmlns:a16="http://schemas.microsoft.com/office/drawing/2014/main" val="1890564697"/>
                    </a:ext>
                  </a:extLst>
                </a:gridCol>
              </a:tblGrid>
              <a:tr h="55294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کسر آبشویی (%)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آب مورد نیاز (درصد از </a:t>
                      </a:r>
                      <a:r>
                        <a:rPr lang="fa-IR" sz="1000" u="sng" kern="100">
                          <a:effectLst/>
                          <a:cs typeface="B Nazanin" panose="00000400000000000000" pitchFamily="2" charset="-78"/>
                        </a:rPr>
                        <a:t>نیاز آبی</a:t>
                      </a:r>
                      <a:r>
                        <a:rPr lang="ar-SA" sz="1000" u="sng" kern="1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فاکتور غلظت (</a:t>
                      </a:r>
                      <a:r>
                        <a:rPr lang="en-US" sz="1000" kern="100">
                          <a:effectLst/>
                          <a:cs typeface="B Nazanin" panose="00000400000000000000" pitchFamily="2" charset="-78"/>
                        </a:rPr>
                        <a:t>X</a:t>
                      </a: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2853526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>
                          <a:effectLst/>
                          <a:cs typeface="B Nazanin" panose="00000400000000000000" pitchFamily="2" charset="-78"/>
                        </a:rPr>
                        <a:t>5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105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3/2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499184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111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2/1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3667926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15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118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1/6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2261101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20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125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1/3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273294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25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133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1/2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172965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30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143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5151284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40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167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0/9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9741041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50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200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0/8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4443175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60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250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0/7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0558570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70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333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0/6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968712"/>
                  </a:ext>
                </a:extLst>
              </a:tr>
              <a:tr h="267553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80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ar-SA" sz="1000" kern="100">
                          <a:effectLst/>
                          <a:cs typeface="B Nazanin" panose="00000400000000000000" pitchFamily="2" charset="-78"/>
                        </a:rPr>
                        <a:t>500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</a:pPr>
                      <a:r>
                        <a:rPr lang="fa-IR" sz="1000" kern="100" dirty="0">
                          <a:effectLst/>
                          <a:cs typeface="B Nazanin" panose="00000400000000000000" pitchFamily="2" charset="-78"/>
                        </a:rPr>
                        <a:t>0/6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587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282672-A0B5-AFC2-D261-C3214EF76183}"/>
              </a:ext>
            </a:extLst>
          </p:cNvPr>
          <p:cNvSpPr txBox="1"/>
          <p:nvPr/>
        </p:nvSpPr>
        <p:spPr>
          <a:xfrm>
            <a:off x="7219161" y="3167390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تفسیر خطر شوری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903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8BD261-39C1-E42C-AB94-C86BDD8E4122}"/>
                  </a:ext>
                </a:extLst>
              </p:cNvPr>
              <p:cNvSpPr txBox="1"/>
              <p:nvPr/>
            </p:nvSpPr>
            <p:spPr>
              <a:xfrm>
                <a:off x="7342908" y="2544206"/>
                <a:ext cx="2491509" cy="884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𝑆𝐴𝑅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√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𝑀𝑔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8BD261-39C1-E42C-AB94-C86BDD8E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08" y="2544206"/>
                <a:ext cx="2491509" cy="88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2E6717-C660-D2A4-4766-0F8113F8A011}"/>
                  </a:ext>
                </a:extLst>
              </p:cNvPr>
              <p:cNvSpPr txBox="1"/>
              <p:nvPr/>
            </p:nvSpPr>
            <p:spPr>
              <a:xfrm>
                <a:off x="7169727" y="3493925"/>
                <a:ext cx="389543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𝐸𝑆𝑃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0126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01475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𝑆𝐴𝑅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0126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01475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𝑆𝐴𝑅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2E6717-C660-D2A4-4766-0F8113F8A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27" y="3493925"/>
                <a:ext cx="3895436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A275B71-49F6-AC68-4345-F3EBEB452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78948"/>
              </p:ext>
            </p:extLst>
          </p:nvPr>
        </p:nvGraphicFramePr>
        <p:xfrm>
          <a:off x="2357583" y="2118446"/>
          <a:ext cx="3124200" cy="389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CBF1BD-14A2-04B5-BA3E-E9DE60B47BE4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تفسیر خطر سدیم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062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6E553-5C1D-1DED-9AC0-3603957DEF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7"/>
          <a:stretch/>
        </p:blipFill>
        <p:spPr bwMode="auto">
          <a:xfrm>
            <a:off x="4110037" y="2734396"/>
            <a:ext cx="3971925" cy="2257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7026AC-E60A-6727-4A7E-B34B42E9081D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تفسیر خطر منیزیم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955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3D63B-31AC-9F7D-E52E-96CAB618E4C3}"/>
              </a:ext>
            </a:extLst>
          </p:cNvPr>
          <p:cNvSpPr txBox="1"/>
          <p:nvPr/>
        </p:nvSpPr>
        <p:spPr>
          <a:xfrm>
            <a:off x="1274620" y="2297838"/>
            <a:ext cx="10474036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 rtl="1">
              <a:spcBef>
                <a:spcPts val="200"/>
              </a:spcBef>
            </a:pPr>
            <a:r>
              <a:rPr lang="ar-SA" sz="11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نصب و فراخوانی بسته­های مورد نیاز</a:t>
            </a:r>
            <a:endParaRPr lang="en-US" sz="10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marR="0" indent="182880" algn="just" rtl="1"/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دستور </a:t>
            </a: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if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!</a:t>
            </a: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require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()) </a:t>
            </a:r>
            <a:r>
              <a:rPr lang="en-US" sz="10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بسته را در صورتی که قبلاً نصب نشده باشد، نصب می­کند. پس از نصب دستور </a:t>
            </a: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library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()</a:t>
            </a:r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بسته مورد نظر را فراخوانی می­نماید. 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 rtl="1"/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 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if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!</a:t>
            </a: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require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(ggplot2)) </a:t>
            </a:r>
            <a:r>
              <a:rPr lang="en-US" sz="10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0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"ggplot2"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0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quietly =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TRUE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library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(ggplot2)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 rtl="1">
              <a:spcBef>
                <a:spcPts val="200"/>
              </a:spcBef>
            </a:pPr>
            <a:r>
              <a:rPr lang="ar-SA" sz="11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ورود پارامترهای آزمایش آب آبیاری</a:t>
            </a:r>
            <a:endParaRPr lang="en-US" sz="10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marR="0" indent="182880" algn="just" rtl="1"/>
            <a:r>
              <a:rPr lang="ar-SA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پارامترهای 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EC</a:t>
            </a:r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pH</a:t>
            </a:r>
            <a:r>
              <a:rPr lang="fa-IR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غلظت یونهای محلول بر حسب میلی­اکی­والان بر لیتر وارد می­شوند.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10.0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EC of irrigation water (</a:t>
            </a:r>
            <a:r>
              <a:rPr lang="en-US" sz="1000" i="1" kern="0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ph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7.0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65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Sodium (</a:t>
            </a:r>
            <a:r>
              <a:rPr lang="en-US" sz="1000" i="1" kern="0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meq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/L)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20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Calcium (</a:t>
            </a:r>
            <a:r>
              <a:rPr lang="en-US" sz="1000" i="1" kern="0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meq</a:t>
            </a:r>
            <a:r>
              <a:rPr lang="en-US" sz="1000" i="1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/L)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k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0.2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cl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60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so4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30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co3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hco3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DC8ED-A5E6-C809-CF96-9CEC98D5E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2DD1E-8ACC-71A4-409F-FF3FF70AC4F0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توسعه کد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F82DD-A165-FB27-580C-74D11EED1707}"/>
              </a:ext>
            </a:extLst>
          </p:cNvPr>
          <p:cNvSpPr txBox="1"/>
          <p:nvPr/>
        </p:nvSpPr>
        <p:spPr>
          <a:xfrm>
            <a:off x="5525227" y="3943433"/>
            <a:ext cx="4055553" cy="234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1.5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area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depth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0.3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cec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purity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85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desired_sar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13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LF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0.15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ec_threshold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12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411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C267C-D88D-9921-CE63-6BF5ED3CF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88093A-ADD1-8F5E-D3BB-154B7BE63335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توسعه کد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F7E7A-5024-2644-F772-29BEEFDCC5F4}"/>
              </a:ext>
            </a:extLst>
          </p:cNvPr>
          <p:cNvSpPr txBox="1"/>
          <p:nvPr/>
        </p:nvSpPr>
        <p:spPr>
          <a:xfrm>
            <a:off x="2268682" y="2484623"/>
            <a:ext cx="7654636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total_cations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ca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mg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k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total_anions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cl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so4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co3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hco3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sqrt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((ca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mg)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current_esp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100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0.0126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0.01475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0.0126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0.01475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desired_esp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100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0.0126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0.01475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desired_sar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0.0126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0.01475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desired_sar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esp_change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current_esp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desired_esp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gr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((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area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depth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esp_change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cec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8.61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purity)</a:t>
            </a: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1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ca_index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ca </a:t>
            </a:r>
            <a:r>
              <a:rPr lang="en-US" sz="11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5</a:t>
            </a:r>
          </a:p>
          <a:p>
            <a:pPr marL="0" marR="0" indent="0" algn="l" rtl="0" latinLnBrk="1">
              <a:spcAft>
                <a:spcPts val="1000"/>
              </a:spcAft>
            </a:pPr>
            <a:endParaRPr lang="en-US" sz="10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0.5057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LF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0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0.611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X 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mg_ca_ratio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0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mg </a:t>
            </a:r>
            <a:r>
              <a:rPr lang="en-US" sz="10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ca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endParaRPr lang="en-US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9434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76312-A085-F0FF-3047-809084EE55F3}"/>
              </a:ext>
            </a:extLst>
          </p:cNvPr>
          <p:cNvSpPr txBox="1"/>
          <p:nvPr/>
        </p:nvSpPr>
        <p:spPr>
          <a:xfrm>
            <a:off x="1247686" y="1563134"/>
            <a:ext cx="10229316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sprintf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 %.2f 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/m, SAR = %.2f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 10.00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/m, SAR = 16.78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4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sprintf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"Current ESP = %.2f%%, Gypsum Requirement = %.2f tons/ha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current_esp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gr))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Current ESP = 19.02%, Gypsum Requirement = 1.75 tons/ha</a:t>
            </a:r>
          </a:p>
          <a:p>
            <a:pPr marL="0" marR="0" indent="0" algn="l" rtl="0" latinLnBrk="1">
              <a:spcAft>
                <a:spcPts val="1000"/>
              </a:spcAft>
            </a:pPr>
            <a:endParaRPr lang="en-US" sz="1200" b="1" kern="0" dirty="0">
              <a:solidFill>
                <a:srgbClr val="204A87"/>
              </a:solidFill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sprintf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"Ca×5 = %.2f, Na = %.2f → %s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2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ca_index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2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ifelse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ca_index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"Gypsum feasible"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"Gypsum Not recommended"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Ca×5 = 100.00, Na = 65.00 → Gypsum Not recommended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endParaRPr lang="en-US" sz="1200" b="1" kern="0" dirty="0">
              <a:solidFill>
                <a:srgbClr val="204A87"/>
              </a:solidFill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sprintf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"LF = %.2f, X = %.3f, 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 %.2f 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LF, X,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LF = 0.15, X = 1.612,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 16.12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endParaRPr lang="en-US" sz="1200" b="1" kern="0" dirty="0">
              <a:solidFill>
                <a:srgbClr val="204A87"/>
              </a:solidFill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sprintf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Mg:Ca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ratio = %.2f → %s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\n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2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mg_ca_ratio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2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ifelse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mg_ca_ratio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"High, may affect soil structure"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"Acceptable"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##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Mg:Ca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ratio = 0.50 → Acceptable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E68F2-3D25-F898-09B1-3D7AFB28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42872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0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56975E-01DC-A823-3CAB-3B415C583D6A}"/>
              </a:ext>
            </a:extLst>
          </p:cNvPr>
          <p:cNvSpPr txBox="1"/>
          <p:nvPr/>
        </p:nvSpPr>
        <p:spPr>
          <a:xfrm>
            <a:off x="1333145" y="2496847"/>
            <a:ext cx="4127618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df1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Component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"Ca×5"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"Na"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meqL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ca_index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ggplot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(df1,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Component,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meqL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fill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Component))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geom_bar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stat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"identity"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"black"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width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geom_text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label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round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(meqL,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)),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vjust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size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values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steelblue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ifelse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ca_index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"tomato"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seagreen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title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"Gypsum Feasibility Check (Na vs. Ca×5)"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"Concentration (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meq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/L)"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theme_classic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base_size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CFAA1-E302-A989-A74F-37C14BC6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49" y="2394297"/>
            <a:ext cx="5943600" cy="3676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F83D1A-2B01-D1A5-A010-58C27014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8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5AE35-B2F5-9E82-B67A-68EFDEC27997}"/>
              </a:ext>
            </a:extLst>
          </p:cNvPr>
          <p:cNvSpPr txBox="1"/>
          <p:nvPr/>
        </p:nvSpPr>
        <p:spPr>
          <a:xfrm>
            <a:off x="1219911" y="2385751"/>
            <a:ext cx="4428859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LF_seq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0.35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0.5057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LF_seq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df2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LF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LF_seq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ggplot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(df2,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LF,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geom_line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size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1.2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steelblue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geom_hline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yintercept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ec_threshold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linetype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"dashed"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"red"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geom_point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LF,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size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"tomato"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annotate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"text"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LF,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label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"Current LF"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"tomato"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title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"Root Zone Salinity vs Leaching Fraction"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"Leaching Fraction (LF)"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"Mean Root Zone Salinity (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theme_classic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base_size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0220C-B71F-893F-85E5-2416E336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4" y="2385751"/>
            <a:ext cx="5943600" cy="3676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B66CAC-DD0D-5C81-6B24-71CCECA5D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49" y="5984853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DF083-B55F-B96A-6AC4-B0C5944D4972}"/>
              </a:ext>
            </a:extLst>
          </p:cNvPr>
          <p:cNvSpPr txBox="1"/>
          <p:nvPr/>
        </p:nvSpPr>
        <p:spPr>
          <a:xfrm>
            <a:off x="1093862" y="2364299"/>
            <a:ext cx="475431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latinLnBrk="1">
              <a:spcAft>
                <a:spcPts val="1000"/>
              </a:spcAft>
            </a:pP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X_const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0.5057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LF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ECe_seq2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X_const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ECiw_seq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df3 </a:t>
            </a:r>
            <a:r>
              <a:rPr lang="en-US" sz="1200" kern="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ECiw_seq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ECe_seq2)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ggplot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(df3,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ECiw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geom_line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size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1.2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darkgreen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geom_hline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yintercept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ec_threshold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linetype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"dashed"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"red"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geom_point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size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"tomato"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annotate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"text"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label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"Current sample"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color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"tomato"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labs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title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paste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"Root Zone Salinity vs Irrigation Water EC (LF ="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LF,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x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"Irrigation Water EC (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"Mean Root Zone Salinity (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ECe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200" kern="0" dirty="0" err="1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dS</a:t>
            </a:r>
            <a:r>
              <a:rPr lang="en-US" sz="1200" kern="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/m)"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200" b="1" kern="0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1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theme_classic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200" kern="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base_size</a:t>
            </a:r>
            <a:r>
              <a:rPr lang="en-US" sz="1200" kern="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6FCD1-3196-0B8E-A595-82A78B382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12" y="2207293"/>
            <a:ext cx="5943600" cy="3676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35EABB-2D25-8481-D746-A26DE356D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78DD93-E4D1-48D4-B001-82C1C00BA82F}"/>
              </a:ext>
            </a:extLst>
          </p:cNvPr>
          <p:cNvSpPr txBox="1"/>
          <p:nvPr/>
        </p:nvSpPr>
        <p:spPr>
          <a:xfrm>
            <a:off x="1025495" y="1660413"/>
            <a:ext cx="1083606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مبحث اول</a:t>
            </a:r>
          </a:p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آشنایی با کاربرد مدل </a:t>
            </a:r>
            <a:r>
              <a:rPr lang="en-US" sz="20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SWAP</a:t>
            </a: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 در مدیریت شوری خاک منطقه ریشه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CEB12-A324-BAFC-6D60-C4DCA63BF046}"/>
              </a:ext>
            </a:extLst>
          </p:cNvPr>
          <p:cNvSpPr txBox="1"/>
          <p:nvPr/>
        </p:nvSpPr>
        <p:spPr>
          <a:xfrm>
            <a:off x="5087596" y="1034282"/>
            <a:ext cx="201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کارگاه آموزشی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E0A34-C2FD-2316-4911-561BEE53BF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174" y="2965785"/>
            <a:ext cx="5731510" cy="335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09B60-8568-6328-7926-8205A945FD13}"/>
                  </a:ext>
                </a:extLst>
              </p:cNvPr>
              <p:cNvSpPr txBox="1"/>
              <p:nvPr/>
            </p:nvSpPr>
            <p:spPr>
              <a:xfrm>
                <a:off x="7175684" y="2937814"/>
                <a:ext cx="4685878" cy="762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16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f>
                        <m:f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6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09B60-8568-6328-7926-8205A945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684" y="2937814"/>
                <a:ext cx="4685878" cy="762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F996-C989-0427-8A5D-040145408DED}"/>
                  </a:ext>
                </a:extLst>
              </p:cNvPr>
              <p:cNvSpPr txBox="1"/>
              <p:nvPr/>
            </p:nvSpPr>
            <p:spPr>
              <a:xfrm>
                <a:off x="7175684" y="3820506"/>
                <a:ext cx="4685878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res</m:t>
                          </m:r>
                        </m:sub>
                      </m:sSub>
                      <m:r>
                        <a:rPr lang="en-US" sz="16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sz="1600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6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F996-C989-0427-8A5D-04014540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684" y="3820506"/>
                <a:ext cx="4685878" cy="710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75BEF-3D83-E2A1-85DE-4DDF3C267E43}"/>
                  </a:ext>
                </a:extLst>
              </p:cNvPr>
              <p:cNvSpPr txBox="1"/>
              <p:nvPr/>
            </p:nvSpPr>
            <p:spPr>
              <a:xfrm>
                <a:off x="7199929" y="4651710"/>
                <a:ext cx="4685878" cy="763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0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0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den>
                                          </m:f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75BEF-3D83-E2A1-85DE-4DDF3C267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29" y="4651710"/>
                <a:ext cx="4685878" cy="763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A41FAF-59FB-887F-5FCF-4825EA229DAB}"/>
                  </a:ext>
                </a:extLst>
              </p:cNvPr>
              <p:cNvSpPr txBox="1"/>
              <p:nvPr/>
            </p:nvSpPr>
            <p:spPr>
              <a:xfrm>
                <a:off x="7199929" y="5665663"/>
                <a:ext cx="4661634" cy="661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i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A41FAF-59FB-887F-5FCF-4825EA22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29" y="5665663"/>
                <a:ext cx="4661634" cy="661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DEC5D67-8D18-10A9-2B70-ED13E40CB762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8357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F82DC9-817E-2624-DEFF-75CB2C16FD3A}"/>
              </a:ext>
            </a:extLst>
          </p:cNvPr>
          <p:cNvSpPr txBox="1"/>
          <p:nvPr/>
        </p:nvSpPr>
        <p:spPr>
          <a:xfrm>
            <a:off x="1341690" y="1542814"/>
            <a:ext cx="100156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library(shiny)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library(ggplot2)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fluidPage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tags$img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src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"logo.png"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height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"80px"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style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display:block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;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margin:auto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;"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titlePanel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"Water Quality and Salinity Management Tool"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sidebarLayout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sidebarPanel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h4(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"Water Quality Inputs"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"EC of irrigation water (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ph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"pH:"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7.0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"Sodium (Na,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65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"Calcium (Ca,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20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"mg"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"Magnesium (Mg,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"k"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"Potassium (K,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0.2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"cl"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"Chloride (Cl,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60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"so4"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"Sulfate (SO4,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30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"co3"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"Carbonate (CO3,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"hco3"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"Bicarbonate (HCO3,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h4(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"Soil and Management Inputs"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"bd"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"Soil bulk density (g/cm³):"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1.5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"area"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"Area (ha):"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"depth"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"Depth (m):"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cec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"Soil CEC (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cmol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/kg):"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"purity"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"Gypsum purity (%):"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85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desired_sar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"Desired SAR:"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"LF"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"Leaching Fraction (LF):"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numericInput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ec_threshold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"EC Threshold (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/m):"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12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step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actionButton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"run"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"Run Analysis"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),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871B1-393E-D941-21C9-F509FDD9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78F80-EF7E-9C69-2637-0A18D215F927}"/>
              </a:ext>
            </a:extLst>
          </p:cNvPr>
          <p:cNvSpPr txBox="1"/>
          <p:nvPr/>
        </p:nvSpPr>
        <p:spPr>
          <a:xfrm>
            <a:off x="1264779" y="2204335"/>
            <a:ext cx="93490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mainPanel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h3(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"Comprehensive Water Quality Summary"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verbatimTextOutput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"summary"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h3(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"Visual Analysis"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tabsetPanel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tabPanel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"Na vs Ca×5"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plotOutput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"plot1"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)),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tabPanel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"Root Zone Salinity vs LF"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plotOutput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"plot2"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tabPanel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"Root Zone Salinity vs </a:t>
            </a:r>
            <a:r>
              <a:rPr lang="en-US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ECiw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plotOutput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"plot3"</a:t>
            </a:r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19B9D-C2F2-D5E1-4A58-6FAF7D51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91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31EC57-F77C-F768-A37F-ACA0BBCA0820}"/>
              </a:ext>
            </a:extLst>
          </p:cNvPr>
          <p:cNvSpPr txBox="1"/>
          <p:nvPr/>
        </p:nvSpPr>
        <p:spPr>
          <a:xfrm>
            <a:off x="1245548" y="1797383"/>
            <a:ext cx="714642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server &lt;- </a:t>
            </a:r>
            <a:r>
              <a:rPr lang="en-US" sz="1400" b="0" i="0" dirty="0">
                <a:solidFill>
                  <a:srgbClr val="000088"/>
                </a:solidFill>
                <a:effectLst/>
                <a:latin typeface="Lucida Console" panose="020B0609040504020204" pitchFamily="49" charset="0"/>
              </a:rPr>
              <a:t>function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(input, output) {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results &lt;- reactive({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input$run</a:t>
            </a:r>
            <a:endParaRPr lang="en-US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isolate({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input$ph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input$ca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mg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input$mg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cl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input$cl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so4 &lt;- input$so4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co3 &lt;- input$co3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hco3 &lt;- input$hco3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bd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input$bd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area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input$area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depth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input$depth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input$cec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purity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input$purity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desired_sar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input$desired_sar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LF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input$LF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ec_threshold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input$ec_threshold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E15CD-2F65-33CD-51E1-7EC66DA0F1F2}"/>
              </a:ext>
            </a:extLst>
          </p:cNvPr>
          <p:cNvSpPr txBox="1"/>
          <p:nvPr/>
        </p:nvSpPr>
        <p:spPr>
          <a:xfrm>
            <a:off x="5731378" y="1865461"/>
            <a:ext cx="532118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880000"/>
                </a:solidFill>
                <a:effectLst/>
                <a:latin typeface="Lucida Console" panose="020B0609040504020204" pitchFamily="49" charset="0"/>
              </a:rPr>
              <a:t># Core calculations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total_cations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ca + mg + k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total_anions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cl + so4 + co3 + hco3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charge_balance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total_cations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total_anions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/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total_anions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100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/ </a:t>
            </a:r>
            <a:r>
              <a:rPr lang="en-US" sz="14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sqrt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((ca + mg) /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2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current_esp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&lt;- 100 * 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0.0126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0.01475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/ (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0.0126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0.01475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desired_esp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&lt;- 100 * 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0.0126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0.01475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desired_sar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/ (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0.0126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0.01475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desired_sar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esp_change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current_esp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desired_esp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gr &lt;- ((bd * area * depth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esp_change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8.61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/ purity)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ca_index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ca *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 &lt;- 0.5057 * LF^(-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0.611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X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mg_ca_ratio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mg / ca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salt_load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640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/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1000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400" b="0" i="0" dirty="0">
                <a:solidFill>
                  <a:srgbClr val="880000"/>
                </a:solidFill>
                <a:effectLst/>
                <a:latin typeface="Lucida Console" panose="020B0609040504020204" pitchFamily="49" charset="0"/>
              </a:rPr>
              <a:t># tons salt per ha per 10,000 m³ water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4BD87-BBA8-C65C-715B-0C710AB2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75" y="5988355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6A0F5-B47E-C96F-EBFC-6BC5F0DCDE4D}"/>
              </a:ext>
            </a:extLst>
          </p:cNvPr>
          <p:cNvSpPr txBox="1"/>
          <p:nvPr/>
        </p:nvSpPr>
        <p:spPr>
          <a:xfrm>
            <a:off x="1683522" y="1579628"/>
            <a:ext cx="839197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880000"/>
                </a:solidFill>
                <a:effectLst/>
                <a:latin typeface="Lucida Console" panose="020B0609040504020204" pitchFamily="49" charset="0"/>
              </a:rPr>
              <a:t># Hazards and recommendations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salinity_risk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ifelse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&gt;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ec_threshold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"High: Root zone salinity exceeds crop tolerance. Increase LF."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"Low: LF is higher than needed, consider reducing irrigation."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structure_risk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ifelse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mg_ca_ratio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&gt;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1.5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	"High 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Mg:Ca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 ratio may lead to soil structure deterioration."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	"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Mg:Ca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 ratio acceptable."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gypsum_rec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ifelse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ca_index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"Gypsum feasible"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"Not recommended"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current_esp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current_esp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gr = gr,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ca_index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ca_index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LF = LF, X = X,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mg_ca_ratio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mg_ca_ratio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ec_threshold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ec_threshold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salt_load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salt_load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total_cations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total_cations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total_anions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total_anions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charge_balance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charge_balance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salinity_risk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salinity_risk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structure_risk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structure_risk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gypsum_rec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gypsum_rec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})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})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2D587-FD8D-7B16-6F2A-592349A00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5CEBB-BA96-E77F-2C7F-91056174BF30}"/>
              </a:ext>
            </a:extLst>
          </p:cNvPr>
          <p:cNvSpPr txBox="1"/>
          <p:nvPr/>
        </p:nvSpPr>
        <p:spPr>
          <a:xfrm>
            <a:off x="1418602" y="1970392"/>
            <a:ext cx="10588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output$summary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renderPrint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({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 &lt;- results()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"------------------------------------------------------------\n"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"WATER QUALITY &amp; SALINITY ANALYSIS SUMMARY\n"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"------------------------------------------------------------\n"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ECiw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 = %.2f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/m, pH = %.2f, SAR = %.2f\n"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r$ph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r$sar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"Current ESP = %.2f%%, Gypsum Requirement = %.2f tons/ha\n"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r$current_esp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r$gr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 Charge Balance 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"Cations = %.2f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/L, Anions = %.2f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r$total_cations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r$total_anions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"Charge balance error = %.2f%% → %s\n"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r$charge_balance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ifelse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abs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r$charge_balance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&lt;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"Acceptable"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"Check analysis accuracy"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 Salt Balance 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"Salt load added with 10,000 m³/ha = %.2f tons\n"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r$salt_load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 Salinity &amp; Leaching 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"LF = %.2f, X = %.3f,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 = %.2f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r$LF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"EC Threshold = %.2f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 → %s\n"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r$ec_threshold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r$salinity_risk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 Sodicity &amp; Gypsum 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"Ca×5 = %.2f, Na = %.2f → %s\n"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r$ca_index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r$gypsum_rec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 Structural Stability 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sprintf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Mg:Ca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 ratio = %.2f → %s\n"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r$mg_ca_ratio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r$structure_risk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cat(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"\n------------------------------------------------------------\n"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})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2DF55-8C3A-75F7-1866-03374556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49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4BDA92-2BEE-B5A8-6FDF-6F3A50B30D06}"/>
              </a:ext>
            </a:extLst>
          </p:cNvPr>
          <p:cNvSpPr txBox="1"/>
          <p:nvPr/>
        </p:nvSpPr>
        <p:spPr>
          <a:xfrm>
            <a:off x="1247687" y="1734643"/>
            <a:ext cx="99985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880000"/>
                </a:solidFill>
                <a:effectLst/>
                <a:latin typeface="Lucida Console" panose="020B0609040504020204" pitchFamily="49" charset="0"/>
              </a:rPr>
              <a:t># === Plots ===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output$plot1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renderPlot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({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 &lt;- results() df1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(Component = </a:t>
            </a:r>
            <a:r>
              <a:rPr lang="en-US" sz="12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"Ca×5"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"Na"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meqL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r$ca_index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(df1,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(x = Component, y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meqL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fill = Component))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geom_bar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(stat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"identity"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"black"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width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geom_text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(label = </a:t>
            </a:r>
            <a:r>
              <a:rPr lang="en-US" sz="12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round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meqL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vjust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-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size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scale_fill_manual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(values = </a:t>
            </a:r>
            <a:r>
              <a:rPr lang="en-US" sz="1200" b="0" i="0" dirty="0">
                <a:solidFill>
                  <a:srgbClr val="660066"/>
                </a:solidFill>
                <a:effectLst/>
                <a:latin typeface="Lucida Console" panose="020B0609040504020204" pitchFamily="49" charset="0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steelblue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ifelse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&gt;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r$ca_index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"tomato"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seagreen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labs(title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"Gypsum Feasibility Check (Na vs Ca×5)"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"Concentration (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meq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/L)"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x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theme_classic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base_size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})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output$plot2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renderPlot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({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 &lt;- results()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LF_seq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seq(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0.35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by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0.01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&lt;- 0.5057 *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LF_seq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^(-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0.611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df2 &lt;-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(LF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LF_seq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ECe_seq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ggplot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(df2,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(x = LF, y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geom_line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(size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1.2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steelblue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geom_hline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yintercept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r$ec_threshold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linetype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"dashed"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"red"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geom_point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(x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r$LF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size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"tomato"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annotate(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"text"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x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r$LF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label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"Current LF"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"tomato"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labs(title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"Root Zone Salinity vs Leaching Fraction"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x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"Leaching Fraction (LF)"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"Mean Root Zone Salinity (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2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2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/m)"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+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theme_classic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base_size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2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})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46639-E480-4A29-8590-B66A1EF8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6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E0369-1512-4879-B57E-B6E503B59B2E}"/>
              </a:ext>
            </a:extLst>
          </p:cNvPr>
          <p:cNvSpPr txBox="1"/>
          <p:nvPr/>
        </p:nvSpPr>
        <p:spPr>
          <a:xfrm>
            <a:off x="1230594" y="2405325"/>
            <a:ext cx="1074206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output$plot3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renderPlot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({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 &lt;- results()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ECiw_seq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seq(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2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25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by =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X_const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&lt;- 0.5057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r$LF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^(-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0.611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ECe_seq2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X_const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*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ECiw_seq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df3 &lt;-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ECiw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ECiw_seq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ECe_seq2)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ggplot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(df3,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(x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ECiw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geom_line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(size =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1.2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darkgreen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geom_hline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yintercept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r$ec_threshold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linetype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"dashed"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"red"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geom_point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(x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 size =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3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"tomato"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annotate(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"text"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x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y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r$ECe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+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0.5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label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"Current sample"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color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"tomato"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labs(title = paste(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"Root Zone Salinity vs Irrigation Water EC (LF ="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r$LF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")"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x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"Irrigation Water EC (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/m)"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"Mean Root Zone Salinity (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ECe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dS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/m)"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theme_classic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base_size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>
                <a:solidFill>
                  <a:srgbClr val="006666"/>
                </a:solidFill>
                <a:effectLst/>
                <a:latin typeface="Lucida Console" panose="020B0609040504020204" pitchFamily="49" charset="0"/>
              </a:rPr>
              <a:t>13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}) } </a:t>
            </a: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shinyApp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server = server)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D140B-63BB-A675-12BC-A2C8D0162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29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9E0BB-6E42-AB9E-EED1-F240DDD8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1" t="3805" r="1271" b="3722"/>
          <a:stretch/>
        </p:blipFill>
        <p:spPr>
          <a:xfrm>
            <a:off x="1256230" y="1757522"/>
            <a:ext cx="8938903" cy="4754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BD16E3-A140-D381-137B-A1C009B29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1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4B5B9-BDCD-1F8E-19B1-79C8D04E756E}"/>
              </a:ext>
            </a:extLst>
          </p:cNvPr>
          <p:cNvSpPr txBox="1"/>
          <p:nvPr/>
        </p:nvSpPr>
        <p:spPr>
          <a:xfrm>
            <a:off x="1222759" y="2385852"/>
            <a:ext cx="68644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install.packages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400" b="0" i="0" dirty="0" err="1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rsconnect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library(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rsconnect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rsconnect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setAccountInfo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(name=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'YOURNAME’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token=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'YOURTOKEN’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secret=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'YOURSECRET’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rsconnect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deployApp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appName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“</a:t>
            </a:r>
            <a:r>
              <a:rPr lang="en-US" sz="1400" dirty="0">
                <a:solidFill>
                  <a:srgbClr val="008800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b="0" i="0" dirty="0">
                <a:solidFill>
                  <a:srgbClr val="0088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F0E6-E67C-3EFF-2781-15E2ED2B443E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انتشار وب اپ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204BB-F62D-3DF3-FDDD-CB119A7D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5" b="7664"/>
          <a:stretch/>
        </p:blipFill>
        <p:spPr>
          <a:xfrm>
            <a:off x="5856718" y="3381388"/>
            <a:ext cx="6096000" cy="2781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9DAEC-FACD-60DB-0B87-1B80F1242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76" y="5842485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5F9D5-4CC4-9A40-315D-CB1CF228F3C1}"/>
              </a:ext>
            </a:extLst>
          </p:cNvPr>
          <p:cNvSpPr txBox="1"/>
          <p:nvPr/>
        </p:nvSpPr>
        <p:spPr>
          <a:xfrm>
            <a:off x="1025495" y="1660413"/>
            <a:ext cx="1083606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مبحث سوم</a:t>
            </a:r>
          </a:p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پایش شوری خاک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5F82-696E-7369-D590-BB6813F1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7" y="3086673"/>
            <a:ext cx="5474335" cy="330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9CBF59-784D-8788-91E1-C535071A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2CE51-AB1C-B204-CC5D-E32F816A0D23}"/>
              </a:ext>
            </a:extLst>
          </p:cNvPr>
          <p:cNvSpPr txBox="1"/>
          <p:nvPr/>
        </p:nvSpPr>
        <p:spPr>
          <a:xfrm>
            <a:off x="9180695" y="3145673"/>
            <a:ext cx="269050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تفکیک کاربری </a:t>
            </a:r>
          </a:p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مورد نظر</a:t>
            </a:r>
            <a:endParaRPr lang="fa-IR" sz="1800" dirty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883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091171-BC01-786C-A866-430EE473928D}"/>
                  </a:ext>
                </a:extLst>
              </p:cNvPr>
              <p:cNvSpPr txBox="1"/>
              <p:nvPr/>
            </p:nvSpPr>
            <p:spPr>
              <a:xfrm>
                <a:off x="9277955" y="2253603"/>
                <a:ext cx="1514742" cy="70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091171-BC01-786C-A866-430EE4739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955" y="2253603"/>
                <a:ext cx="1514742" cy="70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7DC39F-2C1D-A44E-0CFB-13CB86CE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4" y="1994483"/>
            <a:ext cx="5731510" cy="3223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6B9763-0611-C518-2F8A-1DAB9E91A327}"/>
                  </a:ext>
                </a:extLst>
              </p:cNvPr>
              <p:cNvSpPr txBox="1"/>
              <p:nvPr/>
            </p:nvSpPr>
            <p:spPr>
              <a:xfrm>
                <a:off x="9277955" y="3012621"/>
                <a:ext cx="976357" cy="6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6B9763-0611-C518-2F8A-1DAB9E91A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955" y="3012621"/>
                <a:ext cx="976357" cy="6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CA8F9-97C5-0E67-C9A1-8AF7EE6963E0}"/>
                  </a:ext>
                </a:extLst>
              </p:cNvPr>
              <p:cNvSpPr txBox="1"/>
              <p:nvPr/>
            </p:nvSpPr>
            <p:spPr>
              <a:xfrm>
                <a:off x="9277955" y="3700758"/>
                <a:ext cx="2451153" cy="677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CA8F9-97C5-0E67-C9A1-8AF7EE69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955" y="3700758"/>
                <a:ext cx="2451153" cy="677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3F1C9-AA35-A07B-4318-F391041C2D21}"/>
                  </a:ext>
                </a:extLst>
              </p:cNvPr>
              <p:cNvSpPr txBox="1"/>
              <p:nvPr/>
            </p:nvSpPr>
            <p:spPr>
              <a:xfrm>
                <a:off x="9277955" y="4703582"/>
                <a:ext cx="162894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3F1C9-AA35-A07B-4318-F391041C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955" y="4703582"/>
                <a:ext cx="1628944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1C4546-581F-E27B-920B-80C5264B0BA4}"/>
                  </a:ext>
                </a:extLst>
              </p:cNvPr>
              <p:cNvSpPr txBox="1"/>
              <p:nvPr/>
            </p:nvSpPr>
            <p:spPr>
              <a:xfrm>
                <a:off x="3047287" y="5624557"/>
                <a:ext cx="6097424" cy="86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1C4546-581F-E27B-920B-80C5264B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87" y="5624557"/>
                <a:ext cx="6097424" cy="869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EF668BA-0C2C-B14F-7C8B-B60620D00067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BBBFA-3C8B-7AD0-8742-9C4BDAC11F37}"/>
              </a:ext>
            </a:extLst>
          </p:cNvPr>
          <p:cNvSpPr txBox="1"/>
          <p:nvPr/>
        </p:nvSpPr>
        <p:spPr>
          <a:xfrm>
            <a:off x="4779947" y="1470914"/>
            <a:ext cx="2632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تابع جذب آب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015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4AAC7-DBC3-BCF9-729C-F0D72D341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7277" y="2119356"/>
            <a:ext cx="8797445" cy="4119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7E21E-50E5-5A82-D9BF-EE12A286AF8F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آشنایی با محیط کار 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GEE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15A2-FB8C-D044-E1CE-2DABC8AE0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04FC1-77AE-0B58-4804-D5C9998AF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330" y="2296470"/>
            <a:ext cx="6254335" cy="3518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6DE1F-A627-29F6-FA50-C17F6C97325C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افزودن فایل به 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Assets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57D48-98C3-9826-A590-BF18C0302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0039" y="2273182"/>
            <a:ext cx="3227532" cy="42632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E13A3-E475-3F0B-77E8-9B9EA829E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0DA0B-2F8D-47DE-31CD-E7BFF336A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9637" y="2255270"/>
            <a:ext cx="4628515" cy="3116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357448-F014-8DDF-38AA-117EBE8F5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3850" y="2255270"/>
            <a:ext cx="4110355" cy="334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AAD3C-8D0A-4502-A918-7ED79C5953C1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فراخوانی به محیط کد نویسی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9FD55-8205-A4F3-42F1-23A8758BC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5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A53E84-67B4-598C-4778-14D62E480DC7}"/>
              </a:ext>
            </a:extLst>
          </p:cNvPr>
          <p:cNvSpPr txBox="1"/>
          <p:nvPr/>
        </p:nvSpPr>
        <p:spPr>
          <a:xfrm>
            <a:off x="876764" y="1345161"/>
            <a:ext cx="68387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geometry;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centerObject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s2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"COPERNICUS/S2_SR"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filterDate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'2023-03-01'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'2023-10-01'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ee.Filter.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lessThan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'CLOUDY_PIXEL_PERCENTAGE'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'B7'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addLayer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(s2, {},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'Sentinel-2’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88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8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"JAXA/ALOS/AW3D30_V1_1"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88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'AVE'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182880" algn="l"/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5A854CE-81CE-BF48-3AD0-748755F63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67" y="90100"/>
            <a:ext cx="18466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0826-4167-4920-DE06-04D6A60EC136}"/>
              </a:ext>
            </a:extLst>
          </p:cNvPr>
          <p:cNvSpPr txBox="1"/>
          <p:nvPr/>
        </p:nvSpPr>
        <p:spPr>
          <a:xfrm>
            <a:off x="6638192" y="2727752"/>
            <a:ext cx="4583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s21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"COPERNICUS/S2_SR"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filterDate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'2023-03-01'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'2023-05-15'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ndvimax1 = s21.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normalizedDifference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'ndvi1’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 rtl="0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s22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"COPERNICUS/S2_SR"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filterDate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'2023-05-15'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'2023-08-01'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ndvimax2 = s22.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normalizedDifference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'ndvi2’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endParaRPr lang="fa-IR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s23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"COPERNICUS/S2_SR"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filterDate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'2023-08-01'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'2023-10-01'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ndvimax3 = s23.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normalizedDifference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'ndvi3'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E6DF6-7114-E04E-F6F5-9816B9C79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0085" y="4118219"/>
            <a:ext cx="5129642" cy="2395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7B957-004B-2A63-1A12-DA93D91FAC89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فراخوانی تصاویر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0B075D-E809-C0C9-B338-296DB07C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5563F-3FC9-05EE-699B-E241F17E156C}"/>
              </a:ext>
            </a:extLst>
          </p:cNvPr>
          <p:cNvSpPr txBox="1"/>
          <p:nvPr/>
        </p:nvSpPr>
        <p:spPr>
          <a:xfrm>
            <a:off x="1299063" y="2004576"/>
            <a:ext cx="60974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ndvistack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ndvimax1.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(ndvimax2).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(ndvimax3);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addLayer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ndvistack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{},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 rtl="0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multiband =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ndvistack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addLayer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(multiband, {},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'Multiband Image’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51A16-1AD9-F295-D635-DE6791DF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970" y="3264170"/>
            <a:ext cx="5076177" cy="2855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B4C27-A8E9-FE4C-4049-98B5ABCC1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332" y="3264170"/>
            <a:ext cx="5076177" cy="2855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BEAEF-6EAD-1780-DBA3-3B3369A7D4D2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نمایش خروجی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764D3-DC8B-E607-BE6F-870E2D48A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05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7128B-C245-A8E6-D713-0B53DED9B26D}"/>
              </a:ext>
            </a:extLst>
          </p:cNvPr>
          <p:cNvSpPr txBox="1"/>
          <p:nvPr/>
        </p:nvSpPr>
        <p:spPr>
          <a:xfrm>
            <a:off x="1177182" y="2237217"/>
            <a:ext cx="5170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training_data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Barren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Urban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Farms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River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training_data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 rtl="0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training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multiband.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sampleRegions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training_data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'LC'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(training);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classifier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ee.Classifier.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libsvm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training,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classProperty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'LC'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});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classified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multiband.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(classifier);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addLayer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(classified, {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palette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'#d63000'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'#98ff00'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'#0b4a8b'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'#ffc82d'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'#00ffff'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9104E4-9989-5EEC-D1D9-E7CA6652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097" y="143961"/>
            <a:ext cx="365806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25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557A1-D046-AEFC-C55B-F1DD72F5B20B}"/>
              </a:ext>
            </a:extLst>
          </p:cNvPr>
          <p:cNvSpPr txBox="1"/>
          <p:nvPr/>
        </p:nvSpPr>
        <p:spPr>
          <a:xfrm>
            <a:off x="6278903" y="2191051"/>
            <a:ext cx="55826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classifiedVectors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classified.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reduceToVectors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jovein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geometryType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'polygon'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ee.Reducer.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countEvery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maxPixels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1e8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});</a:t>
            </a:r>
            <a:endParaRPr lang="fa-IR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fa-I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pistachioClass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classifiedVectors.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ee.Filter.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'label'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areaThreshold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errorMargin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fa-IR" sz="1200" kern="1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pistachioClass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pistachioClass.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'area'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maxError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errorMargin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ee.Filter.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'area'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areaThreshold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fa-IR" sz="1200" dirty="0"/>
          </a:p>
          <a:p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addLayer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pistachioClass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{},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'Filtered Pistachio Polygons’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1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endParaRPr lang="fa-IR" sz="1200" kern="0" dirty="0">
              <a:solidFill>
                <a:srgbClr val="6600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.table.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toDrive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pistachioClass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Pistachio_Polygons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fileFormat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'SHP'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D827A-497A-ED6F-5ADF-052FD415D78E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طبقه بندی تصویر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9112F-1161-A49C-8C5B-A2E50063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1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9C6A1-98C3-0140-CCE2-A36C12509F6A}"/>
              </a:ext>
            </a:extLst>
          </p:cNvPr>
          <p:cNvSpPr txBox="1"/>
          <p:nvPr/>
        </p:nvSpPr>
        <p:spPr>
          <a:xfrm>
            <a:off x="1151545" y="2170439"/>
            <a:ext cx="7360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/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'confusion matrix'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confusionMatrix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'overall accuracy'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classifier.</a:t>
            </a:r>
            <a:r>
              <a:rPr lang="en-US" sz="120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confusionMatrix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().</a:t>
            </a:r>
            <a:r>
              <a:rPr lang="en-US" sz="120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accuracy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());</a:t>
            </a:r>
            <a:endParaRPr lang="en-US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9884CE-1B44-63C9-7715-21D8B5852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82961"/>
              </p:ext>
            </p:extLst>
          </p:nvPr>
        </p:nvGraphicFramePr>
        <p:xfrm>
          <a:off x="1151545" y="2840144"/>
          <a:ext cx="10041308" cy="1892622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2242378">
                  <a:extLst>
                    <a:ext uri="{9D8B030D-6E8A-4147-A177-3AD203B41FA5}">
                      <a16:colId xmlns:a16="http://schemas.microsoft.com/office/drawing/2014/main" val="2501127640"/>
                    </a:ext>
                  </a:extLst>
                </a:gridCol>
                <a:gridCol w="1550825">
                  <a:extLst>
                    <a:ext uri="{9D8B030D-6E8A-4147-A177-3AD203B41FA5}">
                      <a16:colId xmlns:a16="http://schemas.microsoft.com/office/drawing/2014/main" val="1302115946"/>
                    </a:ext>
                  </a:extLst>
                </a:gridCol>
                <a:gridCol w="913265">
                  <a:extLst>
                    <a:ext uri="{9D8B030D-6E8A-4147-A177-3AD203B41FA5}">
                      <a16:colId xmlns:a16="http://schemas.microsoft.com/office/drawing/2014/main" val="3302681822"/>
                    </a:ext>
                  </a:extLst>
                </a:gridCol>
                <a:gridCol w="844338">
                  <a:extLst>
                    <a:ext uri="{9D8B030D-6E8A-4147-A177-3AD203B41FA5}">
                      <a16:colId xmlns:a16="http://schemas.microsoft.com/office/drawing/2014/main" val="1558736296"/>
                    </a:ext>
                  </a:extLst>
                </a:gridCol>
                <a:gridCol w="930495">
                  <a:extLst>
                    <a:ext uri="{9D8B030D-6E8A-4147-A177-3AD203B41FA5}">
                      <a16:colId xmlns:a16="http://schemas.microsoft.com/office/drawing/2014/main" val="3254411835"/>
                    </a:ext>
                  </a:extLst>
                </a:gridCol>
                <a:gridCol w="1264784">
                  <a:extLst>
                    <a:ext uri="{9D8B030D-6E8A-4147-A177-3AD203B41FA5}">
                      <a16:colId xmlns:a16="http://schemas.microsoft.com/office/drawing/2014/main" val="1114244806"/>
                    </a:ext>
                  </a:extLst>
                </a:gridCol>
                <a:gridCol w="2295223">
                  <a:extLst>
                    <a:ext uri="{9D8B030D-6E8A-4147-A177-3AD203B41FA5}">
                      <a16:colId xmlns:a16="http://schemas.microsoft.com/office/drawing/2014/main" val="2630806992"/>
                    </a:ext>
                  </a:extLst>
                </a:gridCol>
              </a:tblGrid>
              <a:tr h="425137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کاربری اراضی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فاقد پوشش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پسته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شهری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مزارع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مسیل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دقت طبقه‌بندی (%)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025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فاقد پوشش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29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83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175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پسته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36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90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936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شهری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18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90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9785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مزارع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26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3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68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96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مسیل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5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 rtl="1">
                        <a:lnSpc>
                          <a:spcPct val="107000"/>
                        </a:lnSpc>
                      </a:pPr>
                      <a:r>
                        <a:rPr lang="fa-IR" sz="1800" kern="100" dirty="0">
                          <a:effectLst/>
                          <a:cs typeface="B Nazanin" panose="00000400000000000000" pitchFamily="2" charset="-78"/>
                        </a:rPr>
                        <a:t>39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6195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8128E0-8460-CBF2-CCB0-6B9A5EBADF5B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ارزیابی دقت طبقه بندی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9D7E-320E-F15B-7F62-73CD2B2A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46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E404B-60A6-6655-D16B-BF320EF3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0993" y="2603429"/>
            <a:ext cx="5950483" cy="3079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A897F-F67F-F509-D1BC-BCD740D415B8}"/>
              </a:ext>
            </a:extLst>
          </p:cNvPr>
          <p:cNvSpPr txBox="1"/>
          <p:nvPr/>
        </p:nvSpPr>
        <p:spPr>
          <a:xfrm>
            <a:off x="1103119" y="2448917"/>
            <a:ext cx="49928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points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setGeometry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ee.Geometry.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l" rtl="0"/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pointsInside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DrMortaz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a-IR" sz="1200" kern="1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endParaRPr lang="fa-IR" sz="1200" kern="100" dirty="0">
              <a:solidFill>
                <a:srgbClr val="6600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centerObject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pointsInside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addLayer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pointsInside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'red'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},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'Filtered Points’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s2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'COPERNICUS/S2_SR_HARMONIZED'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filterBounds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pointsInside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filterDate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'2023-03-01'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'2023-10-01'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ee.Filter.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'CLOUDY_PIXEL_PERCENTAGE'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'B7'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'B9'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toFloat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fa-IR" sz="1200" kern="100" dirty="0"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BC26E-C59D-E251-4955-D9AE7EBC9B3C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فراخوانی نقاط نمونه برداری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48682-5414-6EBE-DCA9-1198A5E9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4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C545BA-1AA0-6DA0-4344-5E9EA834E207}"/>
              </a:ext>
            </a:extLst>
          </p:cNvPr>
          <p:cNvSpPr txBox="1"/>
          <p:nvPr/>
        </p:nvSpPr>
        <p:spPr>
          <a:xfrm>
            <a:off x="1344538" y="1779687"/>
            <a:ext cx="1003276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/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indices =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'sqrt(B2*B4)'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a-IR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'sqrt((B3**2)+(B4**2)+(B8A**2))'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'SB7'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ar-SA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'sqrt((B3**2)+(B4**2))'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'SI3'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ar-SA" sz="1200" kern="100" dirty="0">
                <a:solidFill>
                  <a:srgbClr val="808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'B2/B4'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'(B2-B4)/(B2+B4)'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'(B3*B4)/B2'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'(B2*B4)/B3'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ar-SA" sz="1200" kern="100" dirty="0">
                <a:solidFill>
                  <a:srgbClr val="808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'(B4*B8A)/B3'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'(B4/B8A)*100'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'SIT'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'(B4-B8A)/(B4+B8A)'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'NDSI'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85AE-D773-4724-D9D1-C25D7500B4B4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محاسبه شاخصهای طیفی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74D99-5C17-7A30-721F-13DF35EA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2DDAF5-2EDE-2A5B-8E98-88F6E0AE4DC3}"/>
              </a:ext>
            </a:extLst>
          </p:cNvPr>
          <p:cNvSpPr txBox="1"/>
          <p:nvPr/>
        </p:nvSpPr>
        <p:spPr>
          <a:xfrm>
            <a:off x="1076771" y="1797997"/>
            <a:ext cx="107078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'sqrt((B4**2)+(B8A**2))'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'sqrt(((B8A*B4)-(B3*B2))/((B8A*B4)+(B3*B2)))'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'CRSI'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'(B3+B4)/2'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'Int1'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'(B3+B4+B8A)/2'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'Int2'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'(B8A-B4)/(B8A+B4)'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'(2.5*(B8A-B4))/(B8A+(6*B4)-(7.5*B2)+1)'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'EVI'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ar-SA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'(B8A-B5)/(B8A+B5)'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'B5'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'NDVIre1'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'(B8A-B6)/(B8A+B6)'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'NDVIrB3'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'(B4-B8A)/(B4+B8A)'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'NDSI3'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'(B8A-(B11-B12))/(B8A+B11+B12)'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'B8A'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'B11'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'NDMI'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'1-((B12+B4)-(2*B2))'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'B12'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'B4'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s2.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'B2'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)}).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'VSDI'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D840E-1D66-8CC7-A9B9-BC8AD414ADB7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محاسبه شاخصهای طیفی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61D1-A4D5-99BA-BA90-902A15CE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C0231-B615-A3ED-EF8E-588742DF85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20" y="1959981"/>
            <a:ext cx="4500880" cy="253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B3C4F-2142-0BA8-7458-3B09197062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5904" r="7689"/>
          <a:stretch/>
        </p:blipFill>
        <p:spPr bwMode="auto">
          <a:xfrm>
            <a:off x="6096000" y="1959982"/>
            <a:ext cx="3617539" cy="2531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3487C-708A-332F-4469-5A69F8D9E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3590"/>
          <a:stretch/>
        </p:blipFill>
        <p:spPr bwMode="auto">
          <a:xfrm>
            <a:off x="4721860" y="4491727"/>
            <a:ext cx="2748280" cy="2072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4C7B0-F683-DE2D-8E1E-1264A5C1399A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C199A-8EA1-FFD7-0DC2-EDA412EF8A2B}"/>
              </a:ext>
            </a:extLst>
          </p:cNvPr>
          <p:cNvSpPr txBox="1"/>
          <p:nvPr/>
        </p:nvSpPr>
        <p:spPr>
          <a:xfrm>
            <a:off x="4779947" y="1470914"/>
            <a:ext cx="2632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فتوسنتز و رشد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040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C0D4AD-1860-0A13-7A3C-4FF8FF7439CF}"/>
              </a:ext>
            </a:extLst>
          </p:cNvPr>
          <p:cNvSpPr txBox="1"/>
          <p:nvPr/>
        </p:nvSpPr>
        <p:spPr>
          <a:xfrm>
            <a:off x="1399374" y="2182519"/>
            <a:ext cx="994944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4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multiband = s2.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addBands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(indices);</a:t>
            </a:r>
            <a:endParaRPr lang="fa-IR" sz="14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182880" algn="l" rtl="0"/>
            <a:endParaRPr lang="fa-IR" sz="14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sampled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multiband.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sampleRegions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pointsInside.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coords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 rtl="1"/>
            <a:r>
              <a:rPr lang="ar-S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عنصر اول (ستون اول) جدول نقاط ورودی </a:t>
            </a:r>
            <a:r>
              <a:rPr lang="en-US" sz="1400" kern="0" dirty="0">
                <a:solidFill>
                  <a:srgbClr val="006666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بنام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'longitude'</a:t>
            </a:r>
            <a:r>
              <a:rPr lang="en-US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و عنصر دوم </a:t>
            </a:r>
            <a:r>
              <a:rPr lang="en-US" sz="1400" kern="0" dirty="0">
                <a:solidFill>
                  <a:srgbClr val="006666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بنام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'latitude'</a:t>
            </a:r>
            <a:r>
              <a:rPr lang="en-US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نام­گذاری شده و از آن­ها بعنوان مختصات </a:t>
            </a:r>
            <a:r>
              <a:rPr lang="en-US" sz="1400" kern="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coords</a:t>
            </a:r>
            <a:r>
              <a:rPr lang="ar-S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استفاده می­شود.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'latitude'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coords.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 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'longitude'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coords.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}),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 rtl="1"/>
            <a:r>
              <a:rPr lang="ar-S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در جدول استخراج شده علاوه بر مقادیر شاخص­ها این مقادیر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'id'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'EC'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'latitude'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'longitude'</a:t>
            </a:r>
            <a:r>
              <a:rPr lang="en-US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400" kern="1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نیز از روی فایل ورودی استخراج می­شود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'id'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'EC'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'latitude'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'longitude'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 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tileScale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});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E24C4-85A9-CD11-5A6E-85875335D285}"/>
              </a:ext>
            </a:extLst>
          </p:cNvPr>
          <p:cNvSpPr txBox="1"/>
          <p:nvPr/>
        </p:nvSpPr>
        <p:spPr>
          <a:xfrm>
            <a:off x="3753863" y="1465202"/>
            <a:ext cx="4684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چسباندن شاخصهای طیفی به تصویر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CF8DE-0D90-CD06-791C-20E35871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2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EC184F-D152-FEAE-47D5-B9D164AFBF31}"/>
              </a:ext>
            </a:extLst>
          </p:cNvPr>
          <p:cNvSpPr txBox="1"/>
          <p:nvPr/>
        </p:nvSpPr>
        <p:spPr>
          <a:xfrm>
            <a:off x="1322461" y="2410254"/>
            <a:ext cx="609742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l" rtl="0"/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.table.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toDrive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sampled,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Sampled_Bands_Indices_EC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fileFormat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'CSV'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});</a:t>
            </a:r>
            <a:endParaRPr lang="fa-IR" sz="12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kern="0" dirty="0">
                <a:solidFill>
                  <a:srgbClr val="0000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multiband_float32 = 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multiband.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toFloat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fa-IR" sz="12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182880" algn="l" rtl="0"/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.image.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toDrive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multiband_float32,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Multiband_Sentinel_Export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 err="1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GEE_Exports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fileNamePrefix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'Multiband_S2_Indices'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DrMortaz</a:t>
            </a:r>
            <a:r>
              <a:rPr lang="en-US" sz="12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 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88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'EPSG:4326'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l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kern="0" dirty="0" err="1">
                <a:solidFill>
                  <a:srgbClr val="66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maxPixels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kern="0" dirty="0"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1e13</a:t>
            </a:r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indent="182880" algn="just" rtl="0"/>
            <a:r>
              <a:rPr lang="en-US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36969-0877-1038-F03D-4E96C9546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66" y="2410254"/>
            <a:ext cx="5943600" cy="1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503A8-F35B-F20C-1427-C9FDBCACE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570" y="3702479"/>
            <a:ext cx="4917392" cy="2766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FA4BE-9EBF-6B8B-5435-4F4F46DFE00D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خروجی گرفتن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08231-AC90-BFAB-880E-53CAC50A2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969" y="6026528"/>
            <a:ext cx="962826" cy="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91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D34A6-5D56-457A-F859-CCE0E449A5A8}"/>
              </a:ext>
            </a:extLst>
          </p:cNvPr>
          <p:cNvSpPr txBox="1"/>
          <p:nvPr/>
        </p:nvSpPr>
        <p:spPr>
          <a:xfrm>
            <a:off x="1185729" y="1899401"/>
            <a:ext cx="6778952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tidyverse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(caret)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randomForest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(ggplot2)</a:t>
            </a:r>
            <a:endParaRPr lang="fa-IR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endParaRPr lang="fa-IR" sz="12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read.csv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"Sampled_Bands_Indices_EC_Mortaz.csv"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read.csv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"EC changes/2024.csv"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rtl="0" latinLnBrk="1">
              <a:spcAft>
                <a:spcPts val="1000"/>
              </a:spcAft>
            </a:pPr>
            <a:endParaRPr lang="fa-IR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182880" algn="just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%&gt;%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system.index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id,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.geo)</a:t>
            </a:r>
            <a:endParaRPr lang="fa-IR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182880" algn="just" latinLnBrk="1">
              <a:spcAft>
                <a:spcPts val="1000"/>
              </a:spcAft>
            </a:pPr>
            <a:endParaRPr lang="fa-IR" sz="12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features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setdiff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names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"EC"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%&gt;%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all_of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(features))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182880" algn="just" latinLnBrk="1">
              <a:spcAft>
                <a:spcPts val="1000"/>
              </a:spcAft>
            </a:pPr>
            <a:endParaRPr lang="fa-IR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%&gt;%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mutate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across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is.character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as.numeric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%&gt;%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mutate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across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is.character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as.numeric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0E511-A1EB-CBED-A1A8-C2C61553DB5F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ورود داده ها به 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R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0F8CE-C322-026B-C22A-6B044779A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5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2B4CA-3D67-356F-E0DC-9799F1E6A0EE}"/>
              </a:ext>
            </a:extLst>
          </p:cNvPr>
          <p:cNvSpPr txBox="1"/>
          <p:nvPr/>
        </p:nvSpPr>
        <p:spPr>
          <a:xfrm>
            <a:off x="1168638" y="1969586"/>
            <a:ext cx="612947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 latinLnBrk="1">
              <a:spcAft>
                <a:spcPts val="1000"/>
              </a:spcAft>
            </a:pPr>
            <a:r>
              <a:rPr lang="en-US" sz="1200" b="1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set.seed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123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ar-SA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rf_model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randomForest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(EC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~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., </a:t>
            </a:r>
            <a:r>
              <a:rPr lang="en-US" sz="1200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=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ntree</a:t>
            </a:r>
            <a:r>
              <a:rPr lang="en-US" sz="1200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500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importance =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a-IR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endParaRPr lang="fa-IR" sz="12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print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rf_model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a-IR" sz="1200" kern="100" dirty="0"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## Call: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ar-SA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randomForest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(formula = EC ~ ., data =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ntree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 500,      importance = TRUE) </a:t>
            </a:r>
            <a:b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               Type of random forest: regression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                     Number of trees: 500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No. of variables tried at each split: 11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##           Mean of squared residuals: 6.713313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                    % Var explained: 45.02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395F0-6DDE-0A3B-3A7F-ADA96B7609A9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ایجاد مدل جنگل تصادفی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268AA-3C5F-59F5-6A33-D04E3C607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3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F1245D-8C90-F2C4-31B9-52005A3A79F0}"/>
              </a:ext>
            </a:extLst>
          </p:cNvPr>
          <p:cNvSpPr txBox="1"/>
          <p:nvPr/>
        </p:nvSpPr>
        <p:spPr>
          <a:xfrm>
            <a:off x="1407919" y="1999076"/>
            <a:ext cx="6097424" cy="3718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train_predictions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predict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rf_model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ar-SA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rmse_train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sqrt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b="1" kern="100" dirty="0" err="1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$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train_predictions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^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ar-SA" sz="12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r2_train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&lt;-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cor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train_data</a:t>
            </a:r>
            <a:r>
              <a:rPr lang="en-US" sz="1200" b="1" kern="100" dirty="0" err="1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$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train_predictions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200" b="1" kern="100" dirty="0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^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print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paste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"Training RMSE:"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rmse_train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[1] "Training RMSE: 1.103"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print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paste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"Training R²:"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(r2_train, </a:t>
            </a:r>
            <a:r>
              <a:rPr lang="en-US" sz="1200" kern="100" dirty="0">
                <a:solidFill>
                  <a:srgbClr val="0000C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)))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## [1] "Training R²: 0.932"</a:t>
            </a:r>
            <a:endParaRPr lang="fa-IR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endParaRPr lang="fa-IR" sz="12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new_data</a:t>
            </a:r>
            <a:r>
              <a:rPr lang="en-US" sz="1200" b="1" dirty="0" err="1">
                <a:solidFill>
                  <a:srgbClr val="CE5C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$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EC_pred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rf_model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new_data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fa-IR" sz="1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endParaRPr lang="fa-IR" sz="12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182880" algn="just" latinLnBrk="1">
              <a:spcAft>
                <a:spcPts val="1000"/>
              </a:spcAft>
            </a:pPr>
            <a:r>
              <a:rPr lang="en-US" sz="1200" b="1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write.csv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new_data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>
                <a:solidFill>
                  <a:srgbClr val="4E9A0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"D:/Predicted_2024.csv"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kern="100" dirty="0" err="1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row.names</a:t>
            </a:r>
            <a:r>
              <a:rPr lang="en-US" sz="1200" kern="100" dirty="0">
                <a:solidFill>
                  <a:srgbClr val="204A8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8F590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182880" algn="just" latinLnBrk="1">
              <a:spcAft>
                <a:spcPts val="1000"/>
              </a:spcAft>
            </a:pP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DC492-02D1-40AC-826C-6A580D76E0DD}"/>
              </a:ext>
            </a:extLst>
          </p:cNvPr>
          <p:cNvSpPr txBox="1"/>
          <p:nvPr/>
        </p:nvSpPr>
        <p:spPr>
          <a:xfrm>
            <a:off x="4197163" y="1465202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ارزیابی مدل جنگل تصادفی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FDE4F-7B56-CD6C-A285-96964C32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2E3ED-FED0-BB0A-D314-E2579E3BE7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4936" r="15417"/>
          <a:stretch/>
        </p:blipFill>
        <p:spPr bwMode="auto">
          <a:xfrm>
            <a:off x="1129339" y="1459594"/>
            <a:ext cx="3126467" cy="2403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C8AF9-FCDD-6366-D535-76A98C88C406}"/>
              </a:ext>
            </a:extLst>
          </p:cNvPr>
          <p:cNvSpPr txBox="1"/>
          <p:nvPr/>
        </p:nvSpPr>
        <p:spPr>
          <a:xfrm>
            <a:off x="1129340" y="2272752"/>
            <a:ext cx="10270750" cy="383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50000"/>
              </a:lnSpc>
              <a:spcAft>
                <a:spcPts val="100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واسنجی را در 3 مرحله اجرا خواهیم کرد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lnSpc>
                <a:spcPct val="150000"/>
              </a:lnSpc>
            </a:pPr>
            <a:r>
              <a:rPr lang="fa-IR" sz="14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1- 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مراحل رشدی را بازآفرینی می‌کنیم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lnSpc>
                <a:spcPct val="150000"/>
              </a:lnSpc>
            </a:pP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2- شاخص سطح برگ را بازآفرینی می‌کنیم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lvl="0" algn="r" rtl="1">
              <a:lnSpc>
                <a:spcPct val="150000"/>
              </a:lnSpc>
              <a:spcAft>
                <a:spcPts val="100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3- ماده خشک دانه را بازآفرینی می‌کنیم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r" rtl="1">
              <a:lnSpc>
                <a:spcPct val="150000"/>
              </a:lnSpc>
              <a:spcAft>
                <a:spcPts val="100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مرحله 1. مهمترین پارامترهای ورودی که کنترل کننده مرحله رشدی هستند عبارتند از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TSUMEA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TSUMAM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 تنها این پارامترها را کالیبره کنید تا طول دوره رشدی اندازه‌گیری شده را واسنجی نمایید. 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r" rtl="1">
              <a:lnSpc>
                <a:spcPct val="150000"/>
              </a:lnSpc>
              <a:spcAft>
                <a:spcPts val="100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مرحله 2. پارامترهای ورودی ووفوست که بر شاخص سطح برگ موثرند عبارتند از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SLATB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EFF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AMAX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SPAN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 برای این تکلیف شما می‌توانید فرض کنید که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AMAX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SPAN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به‌صورت مستقل اندازه‌گیری شده‌اند و نیازمند واسنجی بیشتر نیستند. مقادیر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SLATB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EFF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را واسنجی نمایید تا مقادیر اندازه‌گیری شده شاخص سطح برگ را بازآفرینی نمایید. 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/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مرحله 3. قسمت نهایی واسنجی مربوط به فاکتورهای توزیع است: توزیع کربوهیدراتهای تولید شده در بین اندام‌های گیاه. در این تکلیف فاکتورهای توزیع در طی مرحله رویشی از قبل واسنجی شده‌اند. تنها فاکتورهای توزیع را به ساقه‌ها و اندام ذخیره‌ای در مرحله‌ی تولیدی (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1.05 &lt; DVS &lt; 2.00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واسنجی نمایید تا مقادیر وزن دانه اندازه‌گیری شده را بازآفرینی نماید. به‌یاد داشته باشید که مجموع فاکتورهای توزیع در هر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DVS</a:t>
            </a:r>
            <a:r>
              <a:rPr lang="fa-I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باید معادل 1 باشد. 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E6BBE-7F25-40B3-1803-F420AEA6B296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F7972-D58F-0417-66E3-98EC9E32303B}"/>
              </a:ext>
            </a:extLst>
          </p:cNvPr>
          <p:cNvSpPr txBox="1"/>
          <p:nvPr/>
        </p:nvSpPr>
        <p:spPr>
          <a:xfrm>
            <a:off x="4779947" y="1470914"/>
            <a:ext cx="2632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واسنجی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556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2AA8D-05A7-C734-09D7-05188E3213A6}"/>
              </a:ext>
            </a:extLst>
          </p:cNvPr>
          <p:cNvSpPr txBox="1"/>
          <p:nvPr/>
        </p:nvSpPr>
        <p:spPr>
          <a:xfrm>
            <a:off x="11669485" y="6302122"/>
            <a:ext cx="40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solidFill>
                  <a:srgbClr val="553D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2</a:t>
            </a:r>
            <a:endParaRPr lang="en-US" sz="2800" b="1" dirty="0">
              <a:solidFill>
                <a:srgbClr val="553D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61755-2DDA-F8B3-418C-D5999A8C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8" r="78902" b="8106"/>
          <a:stretch/>
        </p:blipFill>
        <p:spPr>
          <a:xfrm>
            <a:off x="1307507" y="1752449"/>
            <a:ext cx="2052859" cy="4811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0CAC9-76F9-9060-EAC0-71DFC27D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7838" y="2453739"/>
            <a:ext cx="7306655" cy="4109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495F7-71FC-E18B-51AF-B9378585DAC0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تنظیم داده های هواشناسی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056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6E7E4CA-9051-16C8-FFB6-DC00F2C62ECE}"/>
              </a:ext>
            </a:extLst>
          </p:cNvPr>
          <p:cNvSpPr txBox="1"/>
          <p:nvPr/>
        </p:nvSpPr>
        <p:spPr>
          <a:xfrm>
            <a:off x="1280445" y="1297078"/>
            <a:ext cx="9427435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spcAft>
                <a:spcPts val="1000"/>
              </a:spcAft>
            </a:pP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library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nasapower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900" dirty="0"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atinLnBrk="1">
              <a:spcAft>
                <a:spcPts val="1000"/>
              </a:spcAft>
            </a:pP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library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dplyr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900" dirty="0"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atinLnBrk="1">
              <a:spcAft>
                <a:spcPts val="1000"/>
              </a:spcAft>
            </a:pP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library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lubridate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900" dirty="0">
              <a:effectLst/>
              <a:latin typeface="Consolas" panose="020B0609020204030204" pitchFamily="49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1.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پارامترهای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ایستگاه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36.21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عرض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جغرافیایی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lon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57.68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طول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جغرافیایی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start_date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"2023-04-21"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end_date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"2023-04-30"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2.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دانلود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داده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از</a:t>
            </a: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NASA POWER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vars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"T2M_MAX"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"T2M_MIN"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"PRECTOTCORR"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"ALLSKY_SFC_SW_DWN"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"RH2M"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"WS2M"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np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get_power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community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"AG"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lonlat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lon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pars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vars,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temporal_api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4E9A06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"daily"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dates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start_date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end_date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np </a:t>
            </a:r>
            <a:r>
              <a:rPr lang="en-US" sz="9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(YEAR, DOY, YYYYMMDD, T2M_MAX, T2M_MIN, PRECTOTCORR, ALLSKY_SFC_SW_DWN, RH2M, WS2M) </a:t>
            </a:r>
            <a:r>
              <a:rPr lang="en-US" sz="9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rename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Year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YEAR,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DayOfYear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DOY,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Date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YYYYMMDD,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T2M_MAX,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T2M_MIN,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Rain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PRECTOTCORR,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Radn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ALLSKY_SFC_SW_DWN,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RH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RH2M,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Wind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WS2M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) </a:t>
            </a:r>
            <a:r>
              <a:rPr lang="en-US" sz="9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%&gt;%</a:t>
            </a:r>
            <a:b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mutate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Date =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as.Date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(Date))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A7E46-4588-5F98-D8AA-70F308C34DFE}"/>
              </a:ext>
            </a:extLst>
          </p:cNvPr>
          <p:cNvSpPr txBox="1"/>
          <p:nvPr/>
        </p:nvSpPr>
        <p:spPr>
          <a:xfrm>
            <a:off x="4104830" y="1490839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دانلود داده های هواشناسی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AD16-11D8-B9ED-8B92-9853994CF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1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5414BA-5101-7714-4442-F0CF91896B58}"/>
              </a:ext>
            </a:extLst>
          </p:cNvPr>
          <p:cNvSpPr txBox="1"/>
          <p:nvPr/>
        </p:nvSpPr>
        <p:spPr>
          <a:xfrm>
            <a:off x="1347388" y="1600206"/>
            <a:ext cx="8531551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3.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تابع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محاسبه</a:t>
            </a: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FAO-56 Penman–Monteith ET0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i="1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# -------------------------------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et0_fao56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Rs, u2, RH,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elev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doy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){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Tmean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P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101.3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293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0.0065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elev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293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5.26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gamma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0.000665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delta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4098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0.6108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exp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17.27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Tmean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Tmean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237.3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Tmean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237.3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es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0.6108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exp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17.27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237.3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0.6108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exp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17.27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237.3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ea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es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RH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100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Gsc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0.0820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0.033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pi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365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doy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delta_s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0.409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pi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365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doy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1.39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phi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lat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pi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180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acos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(phi)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delta_s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Ra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60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pi)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Gsc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(phi)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delta_s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(phi)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cos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delta_s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ws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Rso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0.75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2e-5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elev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Ra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Rns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0.23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Rs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sigma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4.903e-9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Rnl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sigma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Tmax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273.16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Tmin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273.16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^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0.34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0.14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sqrt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ea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1.35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(Rs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Rso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0.35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Rn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Rns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Rnl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G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ET0 </a:t>
            </a:r>
            <a:r>
              <a:rPr lang="en-US" sz="11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&lt;-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0.408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delta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(Rn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G)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gamma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900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Tmean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273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u2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(es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ea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))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/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  (delta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gamma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0.34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u2))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(ET0)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Arial" panose="020B0604020202020204" pitchFamily="34" charset="0"/>
              </a:rPr>
              <a:t>}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D1958-0EF6-CA86-A28C-733E88AB40C5}"/>
              </a:ext>
            </a:extLst>
          </p:cNvPr>
          <p:cNvSpPr txBox="1"/>
          <p:nvPr/>
        </p:nvSpPr>
        <p:spPr>
          <a:xfrm>
            <a:off x="4104830" y="1338596"/>
            <a:ext cx="3982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1800"/>
              </a:spcAft>
            </a:pPr>
            <a:r>
              <a:rPr lang="fa-IR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B Titr" panose="00000700000000000000" pitchFamily="2" charset="-78"/>
              </a:rPr>
              <a:t>دانلود داده های هواشناسی</a:t>
            </a:r>
            <a:endParaRPr lang="fa-IR" sz="1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63974-5F37-C306-2CBC-AA97610F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429" y="5934326"/>
            <a:ext cx="1711027" cy="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8582</Words>
  <Application>Microsoft Office PowerPoint</Application>
  <PresentationFormat>Widescreen</PresentationFormat>
  <Paragraphs>972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Aptos</vt:lpstr>
      <vt:lpstr>Aptos Display</vt:lpstr>
      <vt:lpstr>Arial</vt:lpstr>
      <vt:lpstr>B Mitra</vt:lpstr>
      <vt:lpstr>B Nazanin</vt:lpstr>
      <vt:lpstr>B Titr</vt:lpstr>
      <vt:lpstr>B Zar</vt:lpstr>
      <vt:lpstr>Cambria Math</vt:lpstr>
      <vt:lpstr>Consolas</vt:lpstr>
      <vt:lpstr>Courier New</vt:lpstr>
      <vt:lpstr>IRANSansDN</vt:lpstr>
      <vt:lpstr>Lucida Console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farnaz ahmadi</dc:creator>
  <cp:lastModifiedBy>Yousef Hasheminejhad</cp:lastModifiedBy>
  <cp:revision>52</cp:revision>
  <dcterms:created xsi:type="dcterms:W3CDTF">2025-04-02T10:07:07Z</dcterms:created>
  <dcterms:modified xsi:type="dcterms:W3CDTF">2025-11-17T11:24:21Z</dcterms:modified>
</cp:coreProperties>
</file>